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435" r:id="rId5"/>
    <p:sldId id="258" r:id="rId6"/>
    <p:sldId id="2469" r:id="rId7"/>
    <p:sldId id="2471" r:id="rId8"/>
    <p:sldId id="260" r:id="rId9"/>
    <p:sldId id="2478" r:id="rId10"/>
    <p:sldId id="2475" r:id="rId11"/>
    <p:sldId id="2486" r:id="rId12"/>
    <p:sldId id="2488" r:id="rId13"/>
    <p:sldId id="2487" r:id="rId14"/>
    <p:sldId id="2489" r:id="rId15"/>
    <p:sldId id="2476" r:id="rId16"/>
    <p:sldId id="2479" r:id="rId17"/>
    <p:sldId id="2483" r:id="rId18"/>
    <p:sldId id="2477" r:id="rId19"/>
    <p:sldId id="2484" r:id="rId20"/>
    <p:sldId id="2441" r:id="rId21"/>
    <p:sldId id="2485" r:id="rId22"/>
    <p:sldId id="2492" r:id="rId23"/>
    <p:sldId id="2493" r:id="rId24"/>
    <p:sldId id="2491" r:id="rId25"/>
    <p:sldId id="2490" r:id="rId26"/>
    <p:sldId id="2467" r:id="rId27"/>
    <p:sldId id="2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42"/>
    <a:srgbClr val="16538B"/>
    <a:srgbClr val="013465"/>
    <a:srgbClr val="014B93"/>
    <a:srgbClr val="8E0000"/>
    <a:srgbClr val="898989"/>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4584" autoAdjust="0"/>
  </p:normalViewPr>
  <p:slideViewPr>
    <p:cSldViewPr snapToGrid="0">
      <p:cViewPr varScale="1">
        <p:scale>
          <a:sx n="81" d="100"/>
          <a:sy n="81" d="100"/>
        </p:scale>
        <p:origin x="1003" y="19"/>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ata2.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2BE59F-A1E9-4F7D-8B6D-1E5AF0AE442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A104F4-D7AC-4DDE-845F-6A0D555CF536}">
      <dgm:prSet custT="1"/>
      <dgm:spPr/>
      <dgm:t>
        <a:bodyPr/>
        <a:lstStyle/>
        <a:p>
          <a:pPr>
            <a:lnSpc>
              <a:spcPct val="100000"/>
            </a:lnSpc>
          </a:pPr>
          <a:r>
            <a:rPr lang="en-IN" sz="2000" dirty="0">
              <a:latin typeface="Cambria" panose="02040503050406030204" pitchFamily="18" charset="0"/>
              <a:ea typeface="Cambria" panose="02040503050406030204" pitchFamily="18" charset="0"/>
            </a:rPr>
            <a:t>PYTHON</a:t>
          </a:r>
          <a:endParaRPr lang="en-US" sz="2000" dirty="0">
            <a:latin typeface="Cambria" panose="02040503050406030204" pitchFamily="18" charset="0"/>
            <a:ea typeface="Cambria" panose="02040503050406030204" pitchFamily="18" charset="0"/>
          </a:endParaRPr>
        </a:p>
      </dgm:t>
    </dgm:pt>
    <dgm:pt modelId="{6291C28E-C9E0-48AA-BB12-82E6A22A5A67}" type="parTrans" cxnId="{4000E7EE-21CA-4A22-A49C-055D564CFC45}">
      <dgm:prSet/>
      <dgm:spPr/>
      <dgm:t>
        <a:bodyPr/>
        <a:lstStyle/>
        <a:p>
          <a:endParaRPr lang="en-US"/>
        </a:p>
      </dgm:t>
    </dgm:pt>
    <dgm:pt modelId="{7EC85A27-B6C9-468D-BDE6-4920073C565B}" type="sibTrans" cxnId="{4000E7EE-21CA-4A22-A49C-055D564CFC45}">
      <dgm:prSet/>
      <dgm:spPr/>
      <dgm:t>
        <a:bodyPr/>
        <a:lstStyle/>
        <a:p>
          <a:pPr>
            <a:lnSpc>
              <a:spcPct val="100000"/>
            </a:lnSpc>
          </a:pPr>
          <a:endParaRPr lang="en-US"/>
        </a:p>
      </dgm:t>
    </dgm:pt>
    <dgm:pt modelId="{17864E5D-BC8D-466A-8C2D-4CB092827691}">
      <dgm:prSet custT="1"/>
      <dgm:spPr/>
      <dgm:t>
        <a:bodyPr/>
        <a:lstStyle/>
        <a:p>
          <a:pPr>
            <a:lnSpc>
              <a:spcPct val="100000"/>
            </a:lnSpc>
          </a:pPr>
          <a:r>
            <a:rPr lang="en-US" sz="2000" dirty="0">
              <a:latin typeface="Cambria" panose="02040503050406030204" pitchFamily="18" charset="0"/>
              <a:ea typeface="Cambria" panose="02040503050406030204" pitchFamily="18" charset="0"/>
            </a:rPr>
            <a:t>Flask</a:t>
          </a:r>
        </a:p>
      </dgm:t>
    </dgm:pt>
    <dgm:pt modelId="{01F1EC71-5E83-46D4-9F68-D6D60019BE01}" type="parTrans" cxnId="{A60A7C03-B9B3-4248-B99E-7D8FEAFBA362}">
      <dgm:prSet/>
      <dgm:spPr/>
      <dgm:t>
        <a:bodyPr/>
        <a:lstStyle/>
        <a:p>
          <a:endParaRPr lang="en-US"/>
        </a:p>
      </dgm:t>
    </dgm:pt>
    <dgm:pt modelId="{3B8A65CE-187F-4150-82D1-9728A3C36718}" type="sibTrans" cxnId="{A60A7C03-B9B3-4248-B99E-7D8FEAFBA362}">
      <dgm:prSet/>
      <dgm:spPr/>
      <dgm:t>
        <a:bodyPr/>
        <a:lstStyle/>
        <a:p>
          <a:pPr>
            <a:lnSpc>
              <a:spcPct val="100000"/>
            </a:lnSpc>
          </a:pPr>
          <a:endParaRPr lang="en-US"/>
        </a:p>
      </dgm:t>
    </dgm:pt>
    <dgm:pt modelId="{CB4BA040-5E6E-45BF-97F4-C93F123318BC}">
      <dgm:prSet custT="1"/>
      <dgm:spPr/>
      <dgm:t>
        <a:bodyPr/>
        <a:lstStyle/>
        <a:p>
          <a:pPr>
            <a:lnSpc>
              <a:spcPct val="100000"/>
            </a:lnSpc>
          </a:pPr>
          <a:r>
            <a:rPr lang="en-US" sz="2000" dirty="0">
              <a:latin typeface="Cambria" panose="02040503050406030204" pitchFamily="18" charset="0"/>
              <a:ea typeface="Cambria" panose="02040503050406030204" pitchFamily="18" charset="0"/>
            </a:rPr>
            <a:t>SciPy</a:t>
          </a:r>
        </a:p>
      </dgm:t>
    </dgm:pt>
    <dgm:pt modelId="{5B959864-681C-491A-8D22-998807191767}" type="parTrans" cxnId="{198FCC65-8790-425F-9E99-790565CA00E6}">
      <dgm:prSet/>
      <dgm:spPr/>
      <dgm:t>
        <a:bodyPr/>
        <a:lstStyle/>
        <a:p>
          <a:endParaRPr lang="en-US"/>
        </a:p>
      </dgm:t>
    </dgm:pt>
    <dgm:pt modelId="{7F810C09-C6AE-46B7-93E7-381ED800F88C}" type="sibTrans" cxnId="{198FCC65-8790-425F-9E99-790565CA00E6}">
      <dgm:prSet/>
      <dgm:spPr/>
      <dgm:t>
        <a:bodyPr/>
        <a:lstStyle/>
        <a:p>
          <a:pPr>
            <a:lnSpc>
              <a:spcPct val="100000"/>
            </a:lnSpc>
          </a:pPr>
          <a:endParaRPr lang="en-US"/>
        </a:p>
      </dgm:t>
    </dgm:pt>
    <dgm:pt modelId="{FDFD2EEE-6342-4560-B940-D5C5E4419128}">
      <dgm:prSet custT="1"/>
      <dgm:spPr/>
      <dgm:t>
        <a:bodyPr/>
        <a:lstStyle/>
        <a:p>
          <a:pPr>
            <a:lnSpc>
              <a:spcPct val="100000"/>
            </a:lnSpc>
          </a:pPr>
          <a:r>
            <a:rPr lang="en-US" sz="2000" dirty="0">
              <a:latin typeface="Cambria" panose="02040503050406030204" pitchFamily="18" charset="0"/>
              <a:ea typeface="Cambria" panose="02040503050406030204" pitchFamily="18" charset="0"/>
            </a:rPr>
            <a:t>       NumPy</a:t>
          </a:r>
        </a:p>
      </dgm:t>
    </dgm:pt>
    <dgm:pt modelId="{F1070B1C-F56A-4442-9AD4-958C76C89AFB}" type="parTrans" cxnId="{C960B29C-5746-4587-AE01-86AE36AC4F94}">
      <dgm:prSet/>
      <dgm:spPr/>
      <dgm:t>
        <a:bodyPr/>
        <a:lstStyle/>
        <a:p>
          <a:endParaRPr lang="en-IN"/>
        </a:p>
      </dgm:t>
    </dgm:pt>
    <dgm:pt modelId="{A3407EEE-4922-4677-85E6-E465CF8B2E05}" type="sibTrans" cxnId="{C960B29C-5746-4587-AE01-86AE36AC4F94}">
      <dgm:prSet/>
      <dgm:spPr/>
      <dgm:t>
        <a:bodyPr/>
        <a:lstStyle/>
        <a:p>
          <a:endParaRPr lang="en-IN"/>
        </a:p>
      </dgm:t>
    </dgm:pt>
    <dgm:pt modelId="{EF194A4A-79D1-4261-91FF-CA9F7E69C171}" type="pres">
      <dgm:prSet presAssocID="{E22BE59F-A1E9-4F7D-8B6D-1E5AF0AE4423}" presName="root" presStyleCnt="0">
        <dgm:presLayoutVars>
          <dgm:dir/>
          <dgm:resizeHandles val="exact"/>
        </dgm:presLayoutVars>
      </dgm:prSet>
      <dgm:spPr/>
    </dgm:pt>
    <dgm:pt modelId="{BA2EF3AC-1C3A-4009-8730-3BA346A6FBB1}" type="pres">
      <dgm:prSet presAssocID="{E22BE59F-A1E9-4F7D-8B6D-1E5AF0AE4423}" presName="container" presStyleCnt="0">
        <dgm:presLayoutVars>
          <dgm:dir/>
          <dgm:resizeHandles val="exact"/>
        </dgm:presLayoutVars>
      </dgm:prSet>
      <dgm:spPr/>
    </dgm:pt>
    <dgm:pt modelId="{9D3A658E-A2D2-4C2B-A471-448A0B89E7AA}" type="pres">
      <dgm:prSet presAssocID="{74A104F4-D7AC-4DDE-845F-6A0D555CF536}" presName="compNode" presStyleCnt="0"/>
      <dgm:spPr/>
    </dgm:pt>
    <dgm:pt modelId="{250E0157-D6A6-42ED-807C-426BED0CCB0E}" type="pres">
      <dgm:prSet presAssocID="{74A104F4-D7AC-4DDE-845F-6A0D555CF536}" presName="iconBgRect" presStyleLbl="bgShp" presStyleIdx="0" presStyleCnt="4"/>
      <dgm:spPr>
        <a:solidFill>
          <a:srgbClr val="002060"/>
        </a:solidFill>
      </dgm:spPr>
    </dgm:pt>
    <dgm:pt modelId="{9F5CEA55-0A84-440D-9FB7-66A529185D3F}" type="pres">
      <dgm:prSet presAssocID="{74A104F4-D7AC-4DDE-845F-6A0D555CF53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A2B994D8-ABDA-4BC3-A2C5-6F654207F290}" type="pres">
      <dgm:prSet presAssocID="{74A104F4-D7AC-4DDE-845F-6A0D555CF536}" presName="spaceRect" presStyleCnt="0"/>
      <dgm:spPr/>
    </dgm:pt>
    <dgm:pt modelId="{8FD66C9D-2D56-4BE4-8D8F-AEC6746BA99D}" type="pres">
      <dgm:prSet presAssocID="{74A104F4-D7AC-4DDE-845F-6A0D555CF536}" presName="textRect" presStyleLbl="revTx" presStyleIdx="0" presStyleCnt="4" custScaleX="82115" custScaleY="49746">
        <dgm:presLayoutVars>
          <dgm:chMax val="1"/>
          <dgm:chPref val="1"/>
        </dgm:presLayoutVars>
      </dgm:prSet>
      <dgm:spPr/>
    </dgm:pt>
    <dgm:pt modelId="{078CCAD3-6E80-4D46-852A-F431AC1C125F}" type="pres">
      <dgm:prSet presAssocID="{7EC85A27-B6C9-468D-BDE6-4920073C565B}" presName="sibTrans" presStyleLbl="sibTrans2D1" presStyleIdx="0" presStyleCnt="0"/>
      <dgm:spPr/>
    </dgm:pt>
    <dgm:pt modelId="{37192074-6091-42B4-9316-9C880AF3A38C}" type="pres">
      <dgm:prSet presAssocID="{17864E5D-BC8D-466A-8C2D-4CB092827691}" presName="compNode" presStyleCnt="0"/>
      <dgm:spPr/>
    </dgm:pt>
    <dgm:pt modelId="{9EAF967E-0FB3-4530-BA55-DC6D3B135B4C}" type="pres">
      <dgm:prSet presAssocID="{17864E5D-BC8D-466A-8C2D-4CB092827691}" presName="iconBgRect" presStyleLbl="bgShp" presStyleIdx="1" presStyleCnt="4"/>
      <dgm:spPr/>
    </dgm:pt>
    <dgm:pt modelId="{E7CB2FEB-13C9-4ED3-B656-A952C4765612}" type="pres">
      <dgm:prSet presAssocID="{17864E5D-BC8D-466A-8C2D-4CB092827691}"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a:noFill/>
        </a:ln>
      </dgm:spPr>
    </dgm:pt>
    <dgm:pt modelId="{D4E762F3-0602-480A-A605-8D2A87C1A2D9}" type="pres">
      <dgm:prSet presAssocID="{17864E5D-BC8D-466A-8C2D-4CB092827691}" presName="spaceRect" presStyleCnt="0"/>
      <dgm:spPr/>
    </dgm:pt>
    <dgm:pt modelId="{3D704512-59BA-4755-944F-15188B608C3C}" type="pres">
      <dgm:prSet presAssocID="{17864E5D-BC8D-466A-8C2D-4CB092827691}" presName="textRect" presStyleLbl="revTx" presStyleIdx="1" presStyleCnt="4" custScaleX="112301" custScaleY="58151" custLinFactNeighborX="7848" custLinFactNeighborY="-1545">
        <dgm:presLayoutVars>
          <dgm:chMax val="1"/>
          <dgm:chPref val="1"/>
        </dgm:presLayoutVars>
      </dgm:prSet>
      <dgm:spPr/>
    </dgm:pt>
    <dgm:pt modelId="{E5D8EC62-5945-4C48-8E0B-6989DD14E0B9}" type="pres">
      <dgm:prSet presAssocID="{3B8A65CE-187F-4150-82D1-9728A3C36718}" presName="sibTrans" presStyleLbl="sibTrans2D1" presStyleIdx="0" presStyleCnt="0"/>
      <dgm:spPr/>
    </dgm:pt>
    <dgm:pt modelId="{7EC2472E-FEA8-4F98-8667-F32ADA7330F0}" type="pres">
      <dgm:prSet presAssocID="{CB4BA040-5E6E-45BF-97F4-C93F123318BC}" presName="compNode" presStyleCnt="0"/>
      <dgm:spPr/>
    </dgm:pt>
    <dgm:pt modelId="{E4703214-C095-4178-82F2-20A911BE85C0}" type="pres">
      <dgm:prSet presAssocID="{CB4BA040-5E6E-45BF-97F4-C93F123318BC}" presName="iconBgRect" presStyleLbl="bgShp" presStyleIdx="2" presStyleCnt="4" custLinFactNeighborX="48791" custLinFactNeighborY="-4827"/>
      <dgm:spPr>
        <a:solidFill>
          <a:srgbClr val="16538B"/>
        </a:solidFill>
      </dgm:spPr>
    </dgm:pt>
    <dgm:pt modelId="{7AD3FC40-FFCC-4157-AEEE-A6D09608C469}" type="pres">
      <dgm:prSet presAssocID="{CB4BA040-5E6E-45BF-97F4-C93F123318BC}" presName="iconRect" presStyleLbl="node1" presStyleIdx="2" presStyleCnt="4" custScaleX="139016" custScaleY="139015" custLinFactNeighborX="86671" custLinFactNeighborY="-8789"/>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210F58F-2580-4970-85C2-4046B46726A2}" type="pres">
      <dgm:prSet presAssocID="{CB4BA040-5E6E-45BF-97F4-C93F123318BC}" presName="spaceRect" presStyleCnt="0"/>
      <dgm:spPr/>
    </dgm:pt>
    <dgm:pt modelId="{C9EF498C-38CD-49D7-BCEA-A65087F85D17}" type="pres">
      <dgm:prSet presAssocID="{CB4BA040-5E6E-45BF-97F4-C93F123318BC}" presName="textRect" presStyleLbl="revTx" presStyleIdx="2" presStyleCnt="4" custLinFactNeighborX="20698" custLinFactNeighborY="-4827">
        <dgm:presLayoutVars>
          <dgm:chMax val="1"/>
          <dgm:chPref val="1"/>
        </dgm:presLayoutVars>
      </dgm:prSet>
      <dgm:spPr/>
    </dgm:pt>
    <dgm:pt modelId="{D04321AE-5D39-4F1A-8566-AA1A9D543BA9}" type="pres">
      <dgm:prSet presAssocID="{7F810C09-C6AE-46B7-93E7-381ED800F88C}" presName="sibTrans" presStyleLbl="sibTrans2D1" presStyleIdx="0" presStyleCnt="0"/>
      <dgm:spPr/>
    </dgm:pt>
    <dgm:pt modelId="{F73CAD4C-6891-45F0-A560-29FAB3365B07}" type="pres">
      <dgm:prSet presAssocID="{FDFD2EEE-6342-4560-B940-D5C5E4419128}" presName="compNode" presStyleCnt="0"/>
      <dgm:spPr/>
    </dgm:pt>
    <dgm:pt modelId="{E1D14BA8-CDAB-4CAB-B329-848342870C4F}" type="pres">
      <dgm:prSet presAssocID="{FDFD2EEE-6342-4560-B940-D5C5E4419128}" presName="iconBgRect" presStyleLbl="bgShp" presStyleIdx="3" presStyleCnt="4" custLinFactNeighborX="31976" custLinFactNeighborY="-4390"/>
      <dgm:spPr/>
    </dgm:pt>
    <dgm:pt modelId="{2E7FAC37-BFDD-4FAC-AEF4-66675270BA4A}" type="pres">
      <dgm:prSet presAssocID="{FDFD2EEE-6342-4560-B940-D5C5E4419128}" presName="iconRect" presStyleLbl="node1" presStyleIdx="3" presStyleCnt="4" custLinFactNeighborX="55132" custLinFactNeighborY="-7568"/>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7F6BEDCD-4651-4BFF-A269-1FE761227A01}" type="pres">
      <dgm:prSet presAssocID="{FDFD2EEE-6342-4560-B940-D5C5E4419128}" presName="spaceRect" presStyleCnt="0"/>
      <dgm:spPr/>
    </dgm:pt>
    <dgm:pt modelId="{4955C69B-66E6-4BBE-A5FC-0FAF649F5DB8}" type="pres">
      <dgm:prSet presAssocID="{FDFD2EEE-6342-4560-B940-D5C5E4419128}" presName="textRect" presStyleLbl="revTx" presStyleIdx="3" presStyleCnt="4" custLinFactNeighborX="13566" custLinFactNeighborY="-4390">
        <dgm:presLayoutVars>
          <dgm:chMax val="1"/>
          <dgm:chPref val="1"/>
        </dgm:presLayoutVars>
      </dgm:prSet>
      <dgm:spPr/>
    </dgm:pt>
  </dgm:ptLst>
  <dgm:cxnLst>
    <dgm:cxn modelId="{A60A7C03-B9B3-4248-B99E-7D8FEAFBA362}" srcId="{E22BE59F-A1E9-4F7D-8B6D-1E5AF0AE4423}" destId="{17864E5D-BC8D-466A-8C2D-4CB092827691}" srcOrd="1" destOrd="0" parTransId="{01F1EC71-5E83-46D4-9F68-D6D60019BE01}" sibTransId="{3B8A65CE-187F-4150-82D1-9728A3C36718}"/>
    <dgm:cxn modelId="{8E3F7E1D-0FC1-43DF-B443-B53BF13F638A}" type="presOf" srcId="{7EC85A27-B6C9-468D-BDE6-4920073C565B}" destId="{078CCAD3-6E80-4D46-852A-F431AC1C125F}" srcOrd="0" destOrd="0" presId="urn:microsoft.com/office/officeart/2018/2/layout/IconCircleList"/>
    <dgm:cxn modelId="{68C6CB36-9FE1-439B-BABF-BFDD7846AA5C}" type="presOf" srcId="{E22BE59F-A1E9-4F7D-8B6D-1E5AF0AE4423}" destId="{EF194A4A-79D1-4261-91FF-CA9F7E69C171}" srcOrd="0" destOrd="0" presId="urn:microsoft.com/office/officeart/2018/2/layout/IconCircleList"/>
    <dgm:cxn modelId="{198FCC65-8790-425F-9E99-790565CA00E6}" srcId="{E22BE59F-A1E9-4F7D-8B6D-1E5AF0AE4423}" destId="{CB4BA040-5E6E-45BF-97F4-C93F123318BC}" srcOrd="2" destOrd="0" parTransId="{5B959864-681C-491A-8D22-998807191767}" sibTransId="{7F810C09-C6AE-46B7-93E7-381ED800F88C}"/>
    <dgm:cxn modelId="{27481E6E-459B-4185-BDD7-9777206D0386}" type="presOf" srcId="{3B8A65CE-187F-4150-82D1-9728A3C36718}" destId="{E5D8EC62-5945-4C48-8E0B-6989DD14E0B9}" srcOrd="0" destOrd="0" presId="urn:microsoft.com/office/officeart/2018/2/layout/IconCircleList"/>
    <dgm:cxn modelId="{C6A3577A-BD33-417D-B3BC-9A18A9AC8668}" type="presOf" srcId="{7F810C09-C6AE-46B7-93E7-381ED800F88C}" destId="{D04321AE-5D39-4F1A-8566-AA1A9D543BA9}" srcOrd="0" destOrd="0" presId="urn:microsoft.com/office/officeart/2018/2/layout/IconCircleList"/>
    <dgm:cxn modelId="{C960B29C-5746-4587-AE01-86AE36AC4F94}" srcId="{E22BE59F-A1E9-4F7D-8B6D-1E5AF0AE4423}" destId="{FDFD2EEE-6342-4560-B940-D5C5E4419128}" srcOrd="3" destOrd="0" parTransId="{F1070B1C-F56A-4442-9AD4-958C76C89AFB}" sibTransId="{A3407EEE-4922-4677-85E6-E465CF8B2E05}"/>
    <dgm:cxn modelId="{390F9BA9-2194-4CFD-8AA5-436A9254C436}" type="presOf" srcId="{17864E5D-BC8D-466A-8C2D-4CB092827691}" destId="{3D704512-59BA-4755-944F-15188B608C3C}" srcOrd="0" destOrd="0" presId="urn:microsoft.com/office/officeart/2018/2/layout/IconCircleList"/>
    <dgm:cxn modelId="{CD6295EC-5031-4E8E-9807-6CEF32529F8C}" type="presOf" srcId="{FDFD2EEE-6342-4560-B940-D5C5E4419128}" destId="{4955C69B-66E6-4BBE-A5FC-0FAF649F5DB8}" srcOrd="0" destOrd="0" presId="urn:microsoft.com/office/officeart/2018/2/layout/IconCircleList"/>
    <dgm:cxn modelId="{E51EC6EE-29DC-4D3B-97FB-9928608E6AEF}" type="presOf" srcId="{74A104F4-D7AC-4DDE-845F-6A0D555CF536}" destId="{8FD66C9D-2D56-4BE4-8D8F-AEC6746BA99D}" srcOrd="0" destOrd="0" presId="urn:microsoft.com/office/officeart/2018/2/layout/IconCircleList"/>
    <dgm:cxn modelId="{4000E7EE-21CA-4A22-A49C-055D564CFC45}" srcId="{E22BE59F-A1E9-4F7D-8B6D-1E5AF0AE4423}" destId="{74A104F4-D7AC-4DDE-845F-6A0D555CF536}" srcOrd="0" destOrd="0" parTransId="{6291C28E-C9E0-48AA-BB12-82E6A22A5A67}" sibTransId="{7EC85A27-B6C9-468D-BDE6-4920073C565B}"/>
    <dgm:cxn modelId="{22FFCCF5-C316-435B-8286-10266C819B55}" type="presOf" srcId="{CB4BA040-5E6E-45BF-97F4-C93F123318BC}" destId="{C9EF498C-38CD-49D7-BCEA-A65087F85D17}" srcOrd="0" destOrd="0" presId="urn:microsoft.com/office/officeart/2018/2/layout/IconCircleList"/>
    <dgm:cxn modelId="{5186F80A-A487-4FB8-834F-20487333BD91}" type="presParOf" srcId="{EF194A4A-79D1-4261-91FF-CA9F7E69C171}" destId="{BA2EF3AC-1C3A-4009-8730-3BA346A6FBB1}" srcOrd="0" destOrd="0" presId="urn:microsoft.com/office/officeart/2018/2/layout/IconCircleList"/>
    <dgm:cxn modelId="{74EC2941-E1AD-4EDB-B44A-C51D3A371DD7}" type="presParOf" srcId="{BA2EF3AC-1C3A-4009-8730-3BA346A6FBB1}" destId="{9D3A658E-A2D2-4C2B-A471-448A0B89E7AA}" srcOrd="0" destOrd="0" presId="urn:microsoft.com/office/officeart/2018/2/layout/IconCircleList"/>
    <dgm:cxn modelId="{FD713538-B05E-4C1E-A478-719740A126B5}" type="presParOf" srcId="{9D3A658E-A2D2-4C2B-A471-448A0B89E7AA}" destId="{250E0157-D6A6-42ED-807C-426BED0CCB0E}" srcOrd="0" destOrd="0" presId="urn:microsoft.com/office/officeart/2018/2/layout/IconCircleList"/>
    <dgm:cxn modelId="{23CA5C13-18B3-4C15-8AD4-5354DC2149A6}" type="presParOf" srcId="{9D3A658E-A2D2-4C2B-A471-448A0B89E7AA}" destId="{9F5CEA55-0A84-440D-9FB7-66A529185D3F}" srcOrd="1" destOrd="0" presId="urn:microsoft.com/office/officeart/2018/2/layout/IconCircleList"/>
    <dgm:cxn modelId="{F8F8918A-3481-4A38-BD81-D250E1DB6277}" type="presParOf" srcId="{9D3A658E-A2D2-4C2B-A471-448A0B89E7AA}" destId="{A2B994D8-ABDA-4BC3-A2C5-6F654207F290}" srcOrd="2" destOrd="0" presId="urn:microsoft.com/office/officeart/2018/2/layout/IconCircleList"/>
    <dgm:cxn modelId="{E9438631-2736-4C0E-8C2F-7E740779BD44}" type="presParOf" srcId="{9D3A658E-A2D2-4C2B-A471-448A0B89E7AA}" destId="{8FD66C9D-2D56-4BE4-8D8F-AEC6746BA99D}" srcOrd="3" destOrd="0" presId="urn:microsoft.com/office/officeart/2018/2/layout/IconCircleList"/>
    <dgm:cxn modelId="{58C15DDC-DC63-4F96-8729-307DA092B51D}" type="presParOf" srcId="{BA2EF3AC-1C3A-4009-8730-3BA346A6FBB1}" destId="{078CCAD3-6E80-4D46-852A-F431AC1C125F}" srcOrd="1" destOrd="0" presId="urn:microsoft.com/office/officeart/2018/2/layout/IconCircleList"/>
    <dgm:cxn modelId="{53BBB0CF-1484-499D-9F23-019997CAF590}" type="presParOf" srcId="{BA2EF3AC-1C3A-4009-8730-3BA346A6FBB1}" destId="{37192074-6091-42B4-9316-9C880AF3A38C}" srcOrd="2" destOrd="0" presId="urn:microsoft.com/office/officeart/2018/2/layout/IconCircleList"/>
    <dgm:cxn modelId="{8EE5EB1A-8061-43D4-B16C-9E47A65EEE3B}" type="presParOf" srcId="{37192074-6091-42B4-9316-9C880AF3A38C}" destId="{9EAF967E-0FB3-4530-BA55-DC6D3B135B4C}" srcOrd="0" destOrd="0" presId="urn:microsoft.com/office/officeart/2018/2/layout/IconCircleList"/>
    <dgm:cxn modelId="{AF9FD5E6-5042-4C3E-B5D9-2A0572A0A9B1}" type="presParOf" srcId="{37192074-6091-42B4-9316-9C880AF3A38C}" destId="{E7CB2FEB-13C9-4ED3-B656-A952C4765612}" srcOrd="1" destOrd="0" presId="urn:microsoft.com/office/officeart/2018/2/layout/IconCircleList"/>
    <dgm:cxn modelId="{23A4DD4D-322A-4065-A42A-FD0FB408B9D0}" type="presParOf" srcId="{37192074-6091-42B4-9316-9C880AF3A38C}" destId="{D4E762F3-0602-480A-A605-8D2A87C1A2D9}" srcOrd="2" destOrd="0" presId="urn:microsoft.com/office/officeart/2018/2/layout/IconCircleList"/>
    <dgm:cxn modelId="{18FF426A-0A3F-4983-BD1C-C034875E52F7}" type="presParOf" srcId="{37192074-6091-42B4-9316-9C880AF3A38C}" destId="{3D704512-59BA-4755-944F-15188B608C3C}" srcOrd="3" destOrd="0" presId="urn:microsoft.com/office/officeart/2018/2/layout/IconCircleList"/>
    <dgm:cxn modelId="{BA8C6CC2-0B26-4233-8FAB-5F5C917E935A}" type="presParOf" srcId="{BA2EF3AC-1C3A-4009-8730-3BA346A6FBB1}" destId="{E5D8EC62-5945-4C48-8E0B-6989DD14E0B9}" srcOrd="3" destOrd="0" presId="urn:microsoft.com/office/officeart/2018/2/layout/IconCircleList"/>
    <dgm:cxn modelId="{7107D2DA-02C5-4459-84EE-4391FD48D747}" type="presParOf" srcId="{BA2EF3AC-1C3A-4009-8730-3BA346A6FBB1}" destId="{7EC2472E-FEA8-4F98-8667-F32ADA7330F0}" srcOrd="4" destOrd="0" presId="urn:microsoft.com/office/officeart/2018/2/layout/IconCircleList"/>
    <dgm:cxn modelId="{064BD6E6-A959-4BCD-9327-EF7D4D60B341}" type="presParOf" srcId="{7EC2472E-FEA8-4F98-8667-F32ADA7330F0}" destId="{E4703214-C095-4178-82F2-20A911BE85C0}" srcOrd="0" destOrd="0" presId="urn:microsoft.com/office/officeart/2018/2/layout/IconCircleList"/>
    <dgm:cxn modelId="{92F11945-871D-4021-A263-948F3DF40EB3}" type="presParOf" srcId="{7EC2472E-FEA8-4F98-8667-F32ADA7330F0}" destId="{7AD3FC40-FFCC-4157-AEEE-A6D09608C469}" srcOrd="1" destOrd="0" presId="urn:microsoft.com/office/officeart/2018/2/layout/IconCircleList"/>
    <dgm:cxn modelId="{4C9D6F1D-530F-45DE-A4C4-8952A5D8070D}" type="presParOf" srcId="{7EC2472E-FEA8-4F98-8667-F32ADA7330F0}" destId="{C210F58F-2580-4970-85C2-4046B46726A2}" srcOrd="2" destOrd="0" presId="urn:microsoft.com/office/officeart/2018/2/layout/IconCircleList"/>
    <dgm:cxn modelId="{788520F3-84AF-4A02-A6B4-A0BDD9E93203}" type="presParOf" srcId="{7EC2472E-FEA8-4F98-8667-F32ADA7330F0}" destId="{C9EF498C-38CD-49D7-BCEA-A65087F85D17}" srcOrd="3" destOrd="0" presId="urn:microsoft.com/office/officeart/2018/2/layout/IconCircleList"/>
    <dgm:cxn modelId="{6166E610-B7C7-4D7E-8943-120D2BD1E5D7}" type="presParOf" srcId="{BA2EF3AC-1C3A-4009-8730-3BA346A6FBB1}" destId="{D04321AE-5D39-4F1A-8566-AA1A9D543BA9}" srcOrd="5" destOrd="0" presId="urn:microsoft.com/office/officeart/2018/2/layout/IconCircleList"/>
    <dgm:cxn modelId="{1CBEBB02-E619-49AE-A84E-9C3AC22A94E0}" type="presParOf" srcId="{BA2EF3AC-1C3A-4009-8730-3BA346A6FBB1}" destId="{F73CAD4C-6891-45F0-A560-29FAB3365B07}" srcOrd="6" destOrd="0" presId="urn:microsoft.com/office/officeart/2018/2/layout/IconCircleList"/>
    <dgm:cxn modelId="{2E8FD8DC-A84B-4099-BEEF-B9409B898EB0}" type="presParOf" srcId="{F73CAD4C-6891-45F0-A560-29FAB3365B07}" destId="{E1D14BA8-CDAB-4CAB-B329-848342870C4F}" srcOrd="0" destOrd="0" presId="urn:microsoft.com/office/officeart/2018/2/layout/IconCircleList"/>
    <dgm:cxn modelId="{4D88696D-7789-4095-BF10-5CB3112583AC}" type="presParOf" srcId="{F73CAD4C-6891-45F0-A560-29FAB3365B07}" destId="{2E7FAC37-BFDD-4FAC-AEF4-66675270BA4A}" srcOrd="1" destOrd="0" presId="urn:microsoft.com/office/officeart/2018/2/layout/IconCircleList"/>
    <dgm:cxn modelId="{B73A52EA-5734-4F80-9D06-5DD29757B816}" type="presParOf" srcId="{F73CAD4C-6891-45F0-A560-29FAB3365B07}" destId="{7F6BEDCD-4651-4BFF-A269-1FE761227A01}" srcOrd="2" destOrd="0" presId="urn:microsoft.com/office/officeart/2018/2/layout/IconCircleList"/>
    <dgm:cxn modelId="{A301A27C-7799-4840-B42F-89262BF19D5B}" type="presParOf" srcId="{F73CAD4C-6891-45F0-A560-29FAB3365B07}" destId="{4955C69B-66E6-4BBE-A5FC-0FAF649F5DB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2BE59F-A1E9-4F7D-8B6D-1E5AF0AE442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A104F4-D7AC-4DDE-845F-6A0D555CF536}">
      <dgm:prSet custT="1"/>
      <dgm:spPr/>
      <dgm:t>
        <a:bodyPr/>
        <a:lstStyle/>
        <a:p>
          <a:pPr>
            <a:lnSpc>
              <a:spcPct val="100000"/>
            </a:lnSpc>
          </a:pPr>
          <a:r>
            <a:rPr lang="en-US" sz="2000" b="0" i="0" dirty="0"/>
            <a:t>Words_10000</a:t>
          </a:r>
          <a:endParaRPr lang="en-US" sz="2000" dirty="0">
            <a:latin typeface="Cambria" panose="02040503050406030204" pitchFamily="18" charset="0"/>
            <a:ea typeface="Cambria" panose="02040503050406030204" pitchFamily="18" charset="0"/>
          </a:endParaRPr>
        </a:p>
      </dgm:t>
    </dgm:pt>
    <dgm:pt modelId="{6291C28E-C9E0-48AA-BB12-82E6A22A5A67}" type="parTrans" cxnId="{4000E7EE-21CA-4A22-A49C-055D564CFC45}">
      <dgm:prSet/>
      <dgm:spPr/>
      <dgm:t>
        <a:bodyPr/>
        <a:lstStyle/>
        <a:p>
          <a:endParaRPr lang="en-US"/>
        </a:p>
      </dgm:t>
    </dgm:pt>
    <dgm:pt modelId="{7EC85A27-B6C9-468D-BDE6-4920073C565B}" type="sibTrans" cxnId="{4000E7EE-21CA-4A22-A49C-055D564CFC45}">
      <dgm:prSet/>
      <dgm:spPr/>
      <dgm:t>
        <a:bodyPr/>
        <a:lstStyle/>
        <a:p>
          <a:pPr>
            <a:lnSpc>
              <a:spcPct val="100000"/>
            </a:lnSpc>
          </a:pPr>
          <a:endParaRPr lang="en-US"/>
        </a:p>
      </dgm:t>
    </dgm:pt>
    <dgm:pt modelId="{EF194A4A-79D1-4261-91FF-CA9F7E69C171}" type="pres">
      <dgm:prSet presAssocID="{E22BE59F-A1E9-4F7D-8B6D-1E5AF0AE4423}" presName="root" presStyleCnt="0">
        <dgm:presLayoutVars>
          <dgm:dir/>
          <dgm:resizeHandles val="exact"/>
        </dgm:presLayoutVars>
      </dgm:prSet>
      <dgm:spPr/>
    </dgm:pt>
    <dgm:pt modelId="{BA2EF3AC-1C3A-4009-8730-3BA346A6FBB1}" type="pres">
      <dgm:prSet presAssocID="{E22BE59F-A1E9-4F7D-8B6D-1E5AF0AE4423}" presName="container" presStyleCnt="0">
        <dgm:presLayoutVars>
          <dgm:dir/>
          <dgm:resizeHandles val="exact"/>
        </dgm:presLayoutVars>
      </dgm:prSet>
      <dgm:spPr/>
    </dgm:pt>
    <dgm:pt modelId="{9D3A658E-A2D2-4C2B-A471-448A0B89E7AA}" type="pres">
      <dgm:prSet presAssocID="{74A104F4-D7AC-4DDE-845F-6A0D555CF536}" presName="compNode" presStyleCnt="0"/>
      <dgm:spPr/>
    </dgm:pt>
    <dgm:pt modelId="{250E0157-D6A6-42ED-807C-426BED0CCB0E}" type="pres">
      <dgm:prSet presAssocID="{74A104F4-D7AC-4DDE-845F-6A0D555CF536}" presName="iconBgRect" presStyleLbl="bgShp" presStyleIdx="0" presStyleCnt="1" custScaleX="46239" custScaleY="46238" custLinFactNeighborX="49417" custLinFactNeighborY="-16981"/>
      <dgm:spPr>
        <a:solidFill>
          <a:srgbClr val="FFFF00"/>
        </a:solidFill>
      </dgm:spPr>
    </dgm:pt>
    <dgm:pt modelId="{9F5CEA55-0A84-440D-9FB7-66A529185D3F}" type="pres">
      <dgm:prSet presAssocID="{74A104F4-D7AC-4DDE-845F-6A0D555CF536}" presName="iconRect" presStyleLbl="node1" presStyleIdx="0" presStyleCnt="1" custScaleX="62866" custScaleY="62866" custLinFactNeighborX="85202" custLinFactNeighborY="-29278"/>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a:noFill/>
        </a:ln>
      </dgm:spPr>
    </dgm:pt>
    <dgm:pt modelId="{A2B994D8-ABDA-4BC3-A2C5-6F654207F290}" type="pres">
      <dgm:prSet presAssocID="{74A104F4-D7AC-4DDE-845F-6A0D555CF536}" presName="spaceRect" presStyleCnt="0"/>
      <dgm:spPr/>
    </dgm:pt>
    <dgm:pt modelId="{8FD66C9D-2D56-4BE4-8D8F-AEC6746BA99D}" type="pres">
      <dgm:prSet presAssocID="{74A104F4-D7AC-4DDE-845F-6A0D555CF536}" presName="textRect" presStyleLbl="revTx" presStyleIdx="0" presStyleCnt="1" custScaleX="47901" custScaleY="29979" custLinFactNeighborX="-20965" custLinFactNeighborY="-18434">
        <dgm:presLayoutVars>
          <dgm:chMax val="1"/>
          <dgm:chPref val="1"/>
        </dgm:presLayoutVars>
      </dgm:prSet>
      <dgm:spPr/>
    </dgm:pt>
  </dgm:ptLst>
  <dgm:cxnLst>
    <dgm:cxn modelId="{68C6CB36-9FE1-439B-BABF-BFDD7846AA5C}" type="presOf" srcId="{E22BE59F-A1E9-4F7D-8B6D-1E5AF0AE4423}" destId="{EF194A4A-79D1-4261-91FF-CA9F7E69C171}" srcOrd="0" destOrd="0" presId="urn:microsoft.com/office/officeart/2018/2/layout/IconCircleList"/>
    <dgm:cxn modelId="{E51EC6EE-29DC-4D3B-97FB-9928608E6AEF}" type="presOf" srcId="{74A104F4-D7AC-4DDE-845F-6A0D555CF536}" destId="{8FD66C9D-2D56-4BE4-8D8F-AEC6746BA99D}" srcOrd="0" destOrd="0" presId="urn:microsoft.com/office/officeart/2018/2/layout/IconCircleList"/>
    <dgm:cxn modelId="{4000E7EE-21CA-4A22-A49C-055D564CFC45}" srcId="{E22BE59F-A1E9-4F7D-8B6D-1E5AF0AE4423}" destId="{74A104F4-D7AC-4DDE-845F-6A0D555CF536}" srcOrd="0" destOrd="0" parTransId="{6291C28E-C9E0-48AA-BB12-82E6A22A5A67}" sibTransId="{7EC85A27-B6C9-468D-BDE6-4920073C565B}"/>
    <dgm:cxn modelId="{5186F80A-A487-4FB8-834F-20487333BD91}" type="presParOf" srcId="{EF194A4A-79D1-4261-91FF-CA9F7E69C171}" destId="{BA2EF3AC-1C3A-4009-8730-3BA346A6FBB1}" srcOrd="0" destOrd="0" presId="urn:microsoft.com/office/officeart/2018/2/layout/IconCircleList"/>
    <dgm:cxn modelId="{74EC2941-E1AD-4EDB-B44A-C51D3A371DD7}" type="presParOf" srcId="{BA2EF3AC-1C3A-4009-8730-3BA346A6FBB1}" destId="{9D3A658E-A2D2-4C2B-A471-448A0B89E7AA}" srcOrd="0" destOrd="0" presId="urn:microsoft.com/office/officeart/2018/2/layout/IconCircleList"/>
    <dgm:cxn modelId="{FD713538-B05E-4C1E-A478-719740A126B5}" type="presParOf" srcId="{9D3A658E-A2D2-4C2B-A471-448A0B89E7AA}" destId="{250E0157-D6A6-42ED-807C-426BED0CCB0E}" srcOrd="0" destOrd="0" presId="urn:microsoft.com/office/officeart/2018/2/layout/IconCircleList"/>
    <dgm:cxn modelId="{23CA5C13-18B3-4C15-8AD4-5354DC2149A6}" type="presParOf" srcId="{9D3A658E-A2D2-4C2B-A471-448A0B89E7AA}" destId="{9F5CEA55-0A84-440D-9FB7-66A529185D3F}" srcOrd="1" destOrd="0" presId="urn:microsoft.com/office/officeart/2018/2/layout/IconCircleList"/>
    <dgm:cxn modelId="{F8F8918A-3481-4A38-BD81-D250E1DB6277}" type="presParOf" srcId="{9D3A658E-A2D2-4C2B-A471-448A0B89E7AA}" destId="{A2B994D8-ABDA-4BC3-A2C5-6F654207F290}" srcOrd="2" destOrd="0" presId="urn:microsoft.com/office/officeart/2018/2/layout/IconCircleList"/>
    <dgm:cxn modelId="{E9438631-2736-4C0E-8C2F-7E740779BD44}" type="presParOf" srcId="{9D3A658E-A2D2-4C2B-A471-448A0B89E7AA}" destId="{8FD66C9D-2D56-4BE4-8D8F-AEC6746BA99D}"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E0157-D6A6-42ED-807C-426BED0CCB0E}">
      <dsp:nvSpPr>
        <dsp:cNvPr id="0" name=""/>
        <dsp:cNvSpPr/>
      </dsp:nvSpPr>
      <dsp:spPr>
        <a:xfrm>
          <a:off x="46892" y="843491"/>
          <a:ext cx="768303" cy="768303"/>
        </a:xfrm>
        <a:prstGeom prst="ellipse">
          <a:avLst/>
        </a:prstGeom>
        <a:solidFill>
          <a:srgbClr val="002060"/>
        </a:solidFill>
        <a:ln>
          <a:noFill/>
        </a:ln>
        <a:effectLst/>
      </dsp:spPr>
      <dsp:style>
        <a:lnRef idx="0">
          <a:scrgbClr r="0" g="0" b="0"/>
        </a:lnRef>
        <a:fillRef idx="1">
          <a:scrgbClr r="0" g="0" b="0"/>
        </a:fillRef>
        <a:effectRef idx="0">
          <a:scrgbClr r="0" g="0" b="0"/>
        </a:effectRef>
        <a:fontRef idx="minor"/>
      </dsp:style>
    </dsp:sp>
    <dsp:sp modelId="{9F5CEA55-0A84-440D-9FB7-66A529185D3F}">
      <dsp:nvSpPr>
        <dsp:cNvPr id="0" name=""/>
        <dsp:cNvSpPr/>
      </dsp:nvSpPr>
      <dsp:spPr>
        <a:xfrm>
          <a:off x="208235" y="1004835"/>
          <a:ext cx="445615" cy="44561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66C9D-2D56-4BE4-8D8F-AEC6746BA99D}">
      <dsp:nvSpPr>
        <dsp:cNvPr id="0" name=""/>
        <dsp:cNvSpPr/>
      </dsp:nvSpPr>
      <dsp:spPr>
        <a:xfrm>
          <a:off x="1141780" y="1036543"/>
          <a:ext cx="1487103" cy="38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IN" sz="2000" kern="1200" dirty="0">
              <a:latin typeface="Cambria" panose="02040503050406030204" pitchFamily="18" charset="0"/>
              <a:ea typeface="Cambria" panose="02040503050406030204" pitchFamily="18" charset="0"/>
            </a:rPr>
            <a:t>PYTHON</a:t>
          </a:r>
          <a:endParaRPr lang="en-US" sz="2000" kern="1200" dirty="0">
            <a:latin typeface="Cambria" panose="02040503050406030204" pitchFamily="18" charset="0"/>
            <a:ea typeface="Cambria" panose="02040503050406030204" pitchFamily="18" charset="0"/>
          </a:endParaRPr>
        </a:p>
      </dsp:txBody>
      <dsp:txXfrm>
        <a:off x="1141780" y="1036543"/>
        <a:ext cx="1487103" cy="382200"/>
      </dsp:txXfrm>
    </dsp:sp>
    <dsp:sp modelId="{9EAF967E-0FB3-4530-BA55-DC6D3B135B4C}">
      <dsp:nvSpPr>
        <dsp:cNvPr id="0" name=""/>
        <dsp:cNvSpPr/>
      </dsp:nvSpPr>
      <dsp:spPr>
        <a:xfrm>
          <a:off x="2944436" y="843491"/>
          <a:ext cx="768303" cy="7683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B2FEB-13C9-4ED3-B656-A952C4765612}">
      <dsp:nvSpPr>
        <dsp:cNvPr id="0" name=""/>
        <dsp:cNvSpPr/>
      </dsp:nvSpPr>
      <dsp:spPr>
        <a:xfrm>
          <a:off x="3105780" y="1004835"/>
          <a:ext cx="445615" cy="44561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704512-59BA-4755-944F-15188B608C3C}">
      <dsp:nvSpPr>
        <dsp:cNvPr id="0" name=""/>
        <dsp:cNvSpPr/>
      </dsp:nvSpPr>
      <dsp:spPr>
        <a:xfrm>
          <a:off x="3863446" y="992384"/>
          <a:ext cx="2033771" cy="44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mbria" panose="02040503050406030204" pitchFamily="18" charset="0"/>
              <a:ea typeface="Cambria" panose="02040503050406030204" pitchFamily="18" charset="0"/>
            </a:rPr>
            <a:t>Flask</a:t>
          </a:r>
        </a:p>
      </dsp:txBody>
      <dsp:txXfrm>
        <a:off x="3863446" y="992384"/>
        <a:ext cx="2033771" cy="446776"/>
      </dsp:txXfrm>
    </dsp:sp>
    <dsp:sp modelId="{E4703214-C095-4178-82F2-20A911BE85C0}">
      <dsp:nvSpPr>
        <dsp:cNvPr id="0" name=""/>
        <dsp:cNvSpPr/>
      </dsp:nvSpPr>
      <dsp:spPr>
        <a:xfrm>
          <a:off x="421754" y="2234962"/>
          <a:ext cx="768303" cy="768303"/>
        </a:xfrm>
        <a:prstGeom prst="ellipse">
          <a:avLst/>
        </a:prstGeom>
        <a:solidFill>
          <a:srgbClr val="16538B"/>
        </a:solidFill>
        <a:ln>
          <a:noFill/>
        </a:ln>
        <a:effectLst/>
      </dsp:spPr>
      <dsp:style>
        <a:lnRef idx="0">
          <a:scrgbClr r="0" g="0" b="0"/>
        </a:lnRef>
        <a:fillRef idx="1">
          <a:scrgbClr r="0" g="0" b="0"/>
        </a:fillRef>
        <a:effectRef idx="0">
          <a:scrgbClr r="0" g="0" b="0"/>
        </a:effectRef>
        <a:fontRef idx="minor"/>
      </dsp:style>
    </dsp:sp>
    <dsp:sp modelId="{7AD3FC40-FFCC-4157-AEEE-A6D09608C469}">
      <dsp:nvSpPr>
        <dsp:cNvPr id="0" name=""/>
        <dsp:cNvSpPr/>
      </dsp:nvSpPr>
      <dsp:spPr>
        <a:xfrm>
          <a:off x="507524" y="2307298"/>
          <a:ext cx="619477" cy="6194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F498C-38CD-49D7-BCEA-A65087F85D17}">
      <dsp:nvSpPr>
        <dsp:cNvPr id="0" name=""/>
        <dsp:cNvSpPr/>
      </dsp:nvSpPr>
      <dsp:spPr>
        <a:xfrm>
          <a:off x="1354672" y="2234962"/>
          <a:ext cx="1811000" cy="76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mbria" panose="02040503050406030204" pitchFamily="18" charset="0"/>
              <a:ea typeface="Cambria" panose="02040503050406030204" pitchFamily="18" charset="0"/>
            </a:rPr>
            <a:t>SciPy</a:t>
          </a:r>
        </a:p>
      </dsp:txBody>
      <dsp:txXfrm>
        <a:off x="1354672" y="2234962"/>
        <a:ext cx="1811000" cy="768303"/>
      </dsp:txXfrm>
    </dsp:sp>
    <dsp:sp modelId="{E1D14BA8-CDAB-4CAB-B329-848342870C4F}">
      <dsp:nvSpPr>
        <dsp:cNvPr id="0" name=""/>
        <dsp:cNvSpPr/>
      </dsp:nvSpPr>
      <dsp:spPr>
        <a:xfrm>
          <a:off x="3352058" y="2238319"/>
          <a:ext cx="768303" cy="7683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FAC37-BFDD-4FAC-AEF4-66675270BA4A}">
      <dsp:nvSpPr>
        <dsp:cNvPr id="0" name=""/>
        <dsp:cNvSpPr/>
      </dsp:nvSpPr>
      <dsp:spPr>
        <a:xfrm>
          <a:off x="3513406" y="2399667"/>
          <a:ext cx="445615" cy="44561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55C69B-66E6-4BBE-A5FC-0FAF649F5DB8}">
      <dsp:nvSpPr>
        <dsp:cNvPr id="0" name=""/>
        <dsp:cNvSpPr/>
      </dsp:nvSpPr>
      <dsp:spPr>
        <a:xfrm>
          <a:off x="4086217" y="2238319"/>
          <a:ext cx="1811000" cy="768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mbria" panose="02040503050406030204" pitchFamily="18" charset="0"/>
              <a:ea typeface="Cambria" panose="02040503050406030204" pitchFamily="18" charset="0"/>
            </a:rPr>
            <a:t>       NumPy</a:t>
          </a:r>
        </a:p>
      </dsp:txBody>
      <dsp:txXfrm>
        <a:off x="4086217" y="2238319"/>
        <a:ext cx="1811000" cy="768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E0157-D6A6-42ED-807C-426BED0CCB0E}">
      <dsp:nvSpPr>
        <dsp:cNvPr id="0" name=""/>
        <dsp:cNvSpPr/>
      </dsp:nvSpPr>
      <dsp:spPr>
        <a:xfrm>
          <a:off x="1628256" y="1319120"/>
          <a:ext cx="718146" cy="718131"/>
        </a:xfrm>
        <a:prstGeom prst="ellipse">
          <a:avLst/>
        </a:prstGeom>
        <a:solidFill>
          <a:srgbClr val="FFFF00"/>
        </a:solidFill>
        <a:ln>
          <a:noFill/>
        </a:ln>
        <a:effectLst/>
      </dsp:spPr>
      <dsp:style>
        <a:lnRef idx="0">
          <a:scrgbClr r="0" g="0" b="0"/>
        </a:lnRef>
        <a:fillRef idx="1">
          <a:scrgbClr r="0" g="0" b="0"/>
        </a:fillRef>
        <a:effectRef idx="0">
          <a:scrgbClr r="0" g="0" b="0"/>
        </a:effectRef>
        <a:fontRef idx="minor"/>
      </dsp:style>
    </dsp:sp>
    <dsp:sp modelId="{9F5CEA55-0A84-440D-9FB7-66A529185D3F}">
      <dsp:nvSpPr>
        <dsp:cNvPr id="0" name=""/>
        <dsp:cNvSpPr/>
      </dsp:nvSpPr>
      <dsp:spPr>
        <a:xfrm>
          <a:off x="1704180" y="1395031"/>
          <a:ext cx="566302" cy="5663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66C9D-2D56-4BE4-8D8F-AEC6746BA99D}">
      <dsp:nvSpPr>
        <dsp:cNvPr id="0" name=""/>
        <dsp:cNvSpPr/>
      </dsp:nvSpPr>
      <dsp:spPr>
        <a:xfrm>
          <a:off x="2515335" y="1422814"/>
          <a:ext cx="1753618" cy="465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i="0" kern="1200" dirty="0"/>
            <a:t>Words_10000</a:t>
          </a:r>
          <a:endParaRPr lang="en-US" sz="2000" kern="1200" dirty="0">
            <a:latin typeface="Cambria" panose="02040503050406030204" pitchFamily="18" charset="0"/>
            <a:ea typeface="Cambria" panose="02040503050406030204" pitchFamily="18" charset="0"/>
          </a:endParaRPr>
        </a:p>
      </dsp:txBody>
      <dsp:txXfrm>
        <a:off x="2515335" y="1422814"/>
        <a:ext cx="1753618" cy="4656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10/20/2020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21.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9525" y="0"/>
            <a:ext cx="12172950" cy="6858000"/>
          </a:xfrm>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gs>
              <a:gs pos="100000">
                <a:srgbClr val="E99757">
                  <a:lumMod val="97000"/>
                  <a:lumOff val="3000"/>
                  <a:alpha val="54000"/>
                </a:srgbClr>
              </a:gs>
              <a:gs pos="50000">
                <a:srgbClr val="A53F52">
                  <a:alpha val="42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471255" y="2771047"/>
            <a:ext cx="11249490" cy="830649"/>
          </a:xfrm>
        </p:spPr>
        <p:txBody>
          <a:bodyPr>
            <a:normAutofit/>
          </a:bodyPr>
          <a:lstStyle/>
          <a:p>
            <a:r>
              <a:rPr lang="en-US" sz="4000" dirty="0"/>
              <a:t>Type with a swipe: A gesture keyboard</a:t>
            </a:r>
            <a:endParaRPr lang="en-US" dirty="0">
              <a:solidFill>
                <a:schemeClr val="bg1"/>
              </a:solidFill>
            </a:endParaRPr>
          </a:p>
        </p:txBody>
      </p:sp>
      <p:sp>
        <p:nvSpPr>
          <p:cNvPr id="3" name="Text Placeholder 2">
            <a:extLst>
              <a:ext uri="{FF2B5EF4-FFF2-40B4-BE49-F238E27FC236}">
                <a16:creationId xmlns:a16="http://schemas.microsoft.com/office/drawing/2014/main" id="{B3767A9A-D04A-4021-9EB9-0304435F34A5}"/>
              </a:ext>
            </a:extLst>
          </p:cNvPr>
          <p:cNvSpPr>
            <a:spLocks noGrp="1"/>
          </p:cNvSpPr>
          <p:nvPr>
            <p:ph type="body" idx="1"/>
          </p:nvPr>
        </p:nvSpPr>
        <p:spPr>
          <a:xfrm>
            <a:off x="3470275" y="4022599"/>
            <a:ext cx="5251450" cy="365125"/>
          </a:xfrm>
        </p:spPr>
        <p:txBody>
          <a:bodyPr>
            <a:normAutofit fontScale="85000" lnSpcReduction="20000"/>
          </a:bodyPr>
          <a:lstStyle/>
          <a:p>
            <a:r>
              <a:rPr lang="en-US" dirty="0"/>
              <a:t>Project review</a:t>
            </a:r>
          </a:p>
        </p:txBody>
      </p:sp>
      <p:cxnSp>
        <p:nvCxnSpPr>
          <p:cNvPr id="8" name="Straight Connector 7">
            <a:extLst>
              <a:ext uri="{FF2B5EF4-FFF2-40B4-BE49-F238E27FC236}">
                <a16:creationId xmlns:a16="http://schemas.microsoft.com/office/drawing/2014/main" id="{6F168E65-FC70-4C78-9D29-7E6C4C71BDC3}"/>
              </a:ext>
            </a:extLst>
          </p:cNvPr>
          <p:cNvCxnSpPr>
            <a:cxnSpLocks/>
          </p:cNvCxnSpPr>
          <p:nvPr/>
        </p:nvCxnSpPr>
        <p:spPr>
          <a:xfrm>
            <a:off x="4405358" y="3765013"/>
            <a:ext cx="3381283" cy="0"/>
          </a:xfrm>
          <a:prstGeom prst="line">
            <a:avLst/>
          </a:prstGeom>
          <a:ln w="19050">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effectLst>
            <a:glow rad="63500">
              <a:schemeClr val="tx1">
                <a:lumMod val="50000"/>
                <a:lumOff val="50000"/>
                <a:alpha val="40000"/>
              </a:schemeClr>
            </a:glow>
          </a:effectLst>
          <a:scene3d>
            <a:camera prst="orthographicFront"/>
            <a:lightRig rig="threePt" dir="t"/>
          </a:scene3d>
          <a:sp3d prstMaterial="dkEdge"/>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3131-552A-4BEA-824D-67385F730FCD}"/>
              </a:ext>
            </a:extLst>
          </p:cNvPr>
          <p:cNvSpPr>
            <a:spLocks noGrp="1"/>
          </p:cNvSpPr>
          <p:nvPr>
            <p:ph type="title"/>
          </p:nvPr>
        </p:nvSpPr>
        <p:spPr>
          <a:xfrm>
            <a:off x="594519" y="0"/>
            <a:ext cx="4769333" cy="1189038"/>
          </a:xfrm>
        </p:spPr>
        <p:txBody>
          <a:bodyPr>
            <a:normAutofit/>
          </a:bodyPr>
          <a:lstStyle/>
          <a:p>
            <a:r>
              <a:rPr lang="en-IN" sz="2000" dirty="0"/>
              <a:t>Template pruning</a:t>
            </a:r>
          </a:p>
        </p:txBody>
      </p:sp>
      <p:sp>
        <p:nvSpPr>
          <p:cNvPr id="3" name="Slide Number Placeholder 2">
            <a:extLst>
              <a:ext uri="{FF2B5EF4-FFF2-40B4-BE49-F238E27FC236}">
                <a16:creationId xmlns:a16="http://schemas.microsoft.com/office/drawing/2014/main" id="{6148E764-2904-46D3-9743-FE9092882ECD}"/>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4" name="Content Placeholder 3">
            <a:extLst>
              <a:ext uri="{FF2B5EF4-FFF2-40B4-BE49-F238E27FC236}">
                <a16:creationId xmlns:a16="http://schemas.microsoft.com/office/drawing/2014/main" id="{6DD2563C-2D6E-426F-B43E-3DA48DD3CBFD}"/>
              </a:ext>
            </a:extLst>
          </p:cNvPr>
          <p:cNvSpPr>
            <a:spLocks noGrp="1"/>
          </p:cNvSpPr>
          <p:nvPr>
            <p:ph sz="half" idx="1"/>
          </p:nvPr>
        </p:nvSpPr>
        <p:spPr/>
        <p:txBody>
          <a:bodyPr/>
          <a:lstStyle/>
          <a:p>
            <a:pPr algn="just"/>
            <a:r>
              <a:rPr lang="en-US" dirty="0"/>
              <a:t>An initial pruning component first filters out a large number of the sokgraph templates from entering later stage </a:t>
            </a:r>
            <a:r>
              <a:rPr lang="en-IN" dirty="0"/>
              <a:t>recognition channels.</a:t>
            </a:r>
          </a:p>
          <a:p>
            <a:pPr algn="just"/>
            <a:r>
              <a:rPr lang="en-US" dirty="0"/>
              <a:t>We compute the start-to-start and end-to-end distances between a sokgraph template and the normalized unknown </a:t>
            </a:r>
            <a:r>
              <a:rPr lang="en-IN" dirty="0"/>
              <a:t>input gesture.</a:t>
            </a:r>
          </a:p>
          <a:p>
            <a:pPr algn="just"/>
            <a:r>
              <a:rPr lang="en-US" dirty="0"/>
              <a:t>If either of the two distances is greater than a set threshold, the template will be discarded.</a:t>
            </a:r>
            <a:endParaRPr lang="en-IN" dirty="0"/>
          </a:p>
        </p:txBody>
      </p:sp>
      <p:sp>
        <p:nvSpPr>
          <p:cNvPr id="5" name="Content Placeholder 4">
            <a:extLst>
              <a:ext uri="{FF2B5EF4-FFF2-40B4-BE49-F238E27FC236}">
                <a16:creationId xmlns:a16="http://schemas.microsoft.com/office/drawing/2014/main" id="{16F5F02F-DA8C-4811-95DE-F4A7B8FC7037}"/>
              </a:ext>
            </a:extLst>
          </p:cNvPr>
          <p:cNvSpPr>
            <a:spLocks noGrp="1"/>
          </p:cNvSpPr>
          <p:nvPr>
            <p:ph sz="half" idx="2"/>
          </p:nvPr>
        </p:nvSpPr>
        <p:spPr>
          <a:xfrm>
            <a:off x="6415881" y="1429045"/>
            <a:ext cx="5181600" cy="4351338"/>
          </a:xfrm>
        </p:spPr>
        <p:txBody>
          <a:bodyPr/>
          <a:lstStyle/>
          <a:p>
            <a:r>
              <a:rPr lang="en-IN" dirty="0"/>
              <a:t>The proportional shape </a:t>
            </a:r>
            <a:r>
              <a:rPr lang="en-US" dirty="0"/>
              <a:t>matching distance between an unknown pattern </a:t>
            </a:r>
            <a:r>
              <a:rPr lang="en-US" i="1" dirty="0"/>
              <a:t>u </a:t>
            </a:r>
            <a:r>
              <a:rPr lang="en-US" dirty="0"/>
              <a:t>and a template pattern </a:t>
            </a:r>
            <a:r>
              <a:rPr lang="en-US" i="1" dirty="0"/>
              <a:t>t </a:t>
            </a:r>
            <a:r>
              <a:rPr lang="en-US" dirty="0"/>
              <a:t>is used for classification of sokgraph.</a:t>
            </a:r>
          </a:p>
          <a:p>
            <a:r>
              <a:rPr lang="en-US" dirty="0"/>
              <a:t>The final result of the shape channel is an approximate scale and translation invariant distance measure of the similarity between the patterns.</a:t>
            </a:r>
          </a:p>
          <a:p>
            <a:r>
              <a:rPr lang="en-US" dirty="0"/>
              <a:t>It is based on the average sum of the equidistant sample points’ spatial distance.</a:t>
            </a:r>
          </a:p>
          <a:p>
            <a:pPr marL="0" indent="0">
              <a:buNone/>
            </a:pPr>
            <a:r>
              <a:rPr lang="en-US" dirty="0"/>
              <a:t>	</a:t>
            </a:r>
            <a:endParaRPr lang="en-IN" dirty="0"/>
          </a:p>
        </p:txBody>
      </p:sp>
      <p:sp>
        <p:nvSpPr>
          <p:cNvPr id="6" name="Title 1">
            <a:extLst>
              <a:ext uri="{FF2B5EF4-FFF2-40B4-BE49-F238E27FC236}">
                <a16:creationId xmlns:a16="http://schemas.microsoft.com/office/drawing/2014/main" id="{D010F9C2-DE5F-45FD-9AAA-BBB5D2FDADB7}"/>
              </a:ext>
            </a:extLst>
          </p:cNvPr>
          <p:cNvSpPr txBox="1">
            <a:spLocks/>
          </p:cNvSpPr>
          <p:nvPr/>
        </p:nvSpPr>
        <p:spPr>
          <a:xfrm>
            <a:off x="6622014" y="0"/>
            <a:ext cx="4769333" cy="1189038"/>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3600" kern="1200" cap="all" spc="300" baseline="0">
                <a:solidFill>
                  <a:schemeClr val="tx1"/>
                </a:solidFill>
                <a:latin typeface="+mj-lt"/>
                <a:ea typeface="+mj-ea"/>
                <a:cs typeface="+mj-cs"/>
              </a:defRPr>
            </a:lvl1pPr>
          </a:lstStyle>
          <a:p>
            <a:r>
              <a:rPr lang="en-IN" sz="2000" dirty="0"/>
              <a:t>Shape channel recognition</a:t>
            </a:r>
          </a:p>
        </p:txBody>
      </p:sp>
      <p:pic>
        <p:nvPicPr>
          <p:cNvPr id="10" name="Picture 9">
            <a:extLst>
              <a:ext uri="{FF2B5EF4-FFF2-40B4-BE49-F238E27FC236}">
                <a16:creationId xmlns:a16="http://schemas.microsoft.com/office/drawing/2014/main" id="{C58F6EA3-BC7F-4BFC-8CD3-FD8E2FBBBF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contrast="100000"/>
                    </a14:imgEffect>
                  </a14:imgLayer>
                </a14:imgProps>
              </a:ext>
            </a:extLst>
          </a:blip>
          <a:stretch>
            <a:fillRect/>
          </a:stretch>
        </p:blipFill>
        <p:spPr>
          <a:xfrm>
            <a:off x="7072498" y="4824644"/>
            <a:ext cx="1392773" cy="1352319"/>
          </a:xfrm>
          <a:prstGeom prst="rect">
            <a:avLst/>
          </a:prstGeom>
          <a:gradFill>
            <a:gsLst>
              <a:gs pos="0">
                <a:srgbClr val="01023B">
                  <a:alpha val="0"/>
                  <a:lumMod val="71000"/>
                </a:srgbClr>
              </a:gs>
              <a:gs pos="100000">
                <a:srgbClr val="E99757">
                  <a:alpha val="50000"/>
                </a:srgbClr>
              </a:gs>
              <a:gs pos="50000">
                <a:srgbClr val="A53F52">
                  <a:alpha val="50000"/>
                </a:srgbClr>
              </a:gs>
            </a:gsLst>
            <a:lin ang="10800000" scaled="1"/>
          </a:gradFill>
        </p:spPr>
      </p:pic>
      <p:sp>
        <p:nvSpPr>
          <p:cNvPr id="11" name="TextBox 10">
            <a:extLst>
              <a:ext uri="{FF2B5EF4-FFF2-40B4-BE49-F238E27FC236}">
                <a16:creationId xmlns:a16="http://schemas.microsoft.com/office/drawing/2014/main" id="{03852941-4B4D-44FC-9401-B1DA6F931243}"/>
              </a:ext>
            </a:extLst>
          </p:cNvPr>
          <p:cNvSpPr txBox="1"/>
          <p:nvPr/>
        </p:nvSpPr>
        <p:spPr>
          <a:xfrm>
            <a:off x="8702374" y="5239193"/>
            <a:ext cx="2846895" cy="261610"/>
          </a:xfrm>
          <a:prstGeom prst="rect">
            <a:avLst/>
          </a:prstGeom>
          <a:noFill/>
        </p:spPr>
        <p:txBody>
          <a:bodyPr wrap="square" rtlCol="0">
            <a:spAutoFit/>
          </a:bodyPr>
          <a:lstStyle/>
          <a:p>
            <a:r>
              <a:rPr lang="en-IN" sz="1100" dirty="0"/>
              <a:t>PROPORTIONAL MATCHING OF TWO POINTS</a:t>
            </a:r>
          </a:p>
        </p:txBody>
      </p:sp>
    </p:spTree>
    <p:extLst>
      <p:ext uri="{BB962C8B-B14F-4D97-AF65-F5344CB8AC3E}">
        <p14:creationId xmlns:p14="http://schemas.microsoft.com/office/powerpoint/2010/main" val="14477872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3131-552A-4BEA-824D-67385F730FCD}"/>
              </a:ext>
            </a:extLst>
          </p:cNvPr>
          <p:cNvSpPr>
            <a:spLocks noGrp="1"/>
          </p:cNvSpPr>
          <p:nvPr>
            <p:ph type="title"/>
          </p:nvPr>
        </p:nvSpPr>
        <p:spPr>
          <a:xfrm>
            <a:off x="594519" y="0"/>
            <a:ext cx="4769333" cy="1189038"/>
          </a:xfrm>
        </p:spPr>
        <p:txBody>
          <a:bodyPr>
            <a:normAutofit/>
          </a:bodyPr>
          <a:lstStyle/>
          <a:p>
            <a:r>
              <a:rPr lang="en-IN" sz="2000" dirty="0"/>
              <a:t>Location recognition</a:t>
            </a:r>
          </a:p>
        </p:txBody>
      </p:sp>
      <p:sp>
        <p:nvSpPr>
          <p:cNvPr id="3" name="Slide Number Placeholder 2">
            <a:extLst>
              <a:ext uri="{FF2B5EF4-FFF2-40B4-BE49-F238E27FC236}">
                <a16:creationId xmlns:a16="http://schemas.microsoft.com/office/drawing/2014/main" id="{6148E764-2904-46D3-9743-FE9092882ECD}"/>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4" name="Content Placeholder 3">
            <a:extLst>
              <a:ext uri="{FF2B5EF4-FFF2-40B4-BE49-F238E27FC236}">
                <a16:creationId xmlns:a16="http://schemas.microsoft.com/office/drawing/2014/main" id="{6DD2563C-2D6E-426F-B43E-3DA48DD3CBFD}"/>
              </a:ext>
            </a:extLst>
          </p:cNvPr>
          <p:cNvSpPr>
            <a:spLocks noGrp="1"/>
          </p:cNvSpPr>
          <p:nvPr>
            <p:ph sz="half" idx="1"/>
          </p:nvPr>
        </p:nvSpPr>
        <p:spPr/>
        <p:txBody>
          <a:bodyPr>
            <a:normAutofit/>
          </a:bodyPr>
          <a:lstStyle/>
          <a:p>
            <a:pPr algn="just"/>
            <a:r>
              <a:rPr lang="en-IN" dirty="0"/>
              <a:t>Location information </a:t>
            </a:r>
            <a:r>
              <a:rPr lang="en-US" dirty="0"/>
              <a:t>provides an increased recognition resolution of sokgraphs.</a:t>
            </a:r>
          </a:p>
          <a:p>
            <a:pPr algn="just"/>
            <a:r>
              <a:rPr lang="en-US" dirty="0"/>
              <a:t>Location is part of the user’s memory of a sokgraph and therefore will be reproduced during gesture production.</a:t>
            </a:r>
          </a:p>
          <a:p>
            <a:pPr algn="just"/>
            <a:r>
              <a:rPr lang="en-IN" dirty="0"/>
              <a:t>The sokgraph shape  recognition produces several sokgraph confusion and location plays an important role to distinguish among the lexicon.</a:t>
            </a:r>
          </a:p>
          <a:p>
            <a:r>
              <a:rPr lang="en-US" dirty="0"/>
              <a:t>We use a function that gives the lowest weight to the middle point, and the rest of the points’ weights increase linearly towards the two ends.</a:t>
            </a:r>
          </a:p>
        </p:txBody>
      </p:sp>
      <p:sp>
        <p:nvSpPr>
          <p:cNvPr id="5" name="Content Placeholder 4">
            <a:extLst>
              <a:ext uri="{FF2B5EF4-FFF2-40B4-BE49-F238E27FC236}">
                <a16:creationId xmlns:a16="http://schemas.microsoft.com/office/drawing/2014/main" id="{16F5F02F-DA8C-4811-95DE-F4A7B8FC7037}"/>
              </a:ext>
            </a:extLst>
          </p:cNvPr>
          <p:cNvSpPr>
            <a:spLocks noGrp="1"/>
          </p:cNvSpPr>
          <p:nvPr>
            <p:ph sz="half" idx="2"/>
          </p:nvPr>
        </p:nvSpPr>
        <p:spPr>
          <a:xfrm>
            <a:off x="6415883" y="1825625"/>
            <a:ext cx="5181600" cy="4351338"/>
          </a:xfrm>
        </p:spPr>
        <p:txBody>
          <a:bodyPr>
            <a:normAutofit fontScale="92500"/>
          </a:bodyPr>
          <a:lstStyle/>
          <a:p>
            <a:pPr algn="just"/>
            <a:r>
              <a:rPr lang="en-US" dirty="0"/>
              <a:t>Adjusting the relative weight of the shape and location channels according to the speed of the input gesture </a:t>
            </a:r>
            <a:r>
              <a:rPr lang="en-IN" dirty="0"/>
              <a:t>production gives more versatility and accuracy to the model.</a:t>
            </a:r>
          </a:p>
          <a:p>
            <a:pPr lvl="1" algn="just"/>
            <a:r>
              <a:rPr lang="en-IN" dirty="0"/>
              <a:t>If user tracks sokgraph from word to word, the location channel will yield high score.</a:t>
            </a:r>
          </a:p>
          <a:p>
            <a:pPr lvl="1" algn="just"/>
            <a:r>
              <a:rPr lang="en-IN" dirty="0"/>
              <a:t>If user rapidly swipes in loop between start and end letters, shape channel will yield high score.</a:t>
            </a:r>
          </a:p>
          <a:p>
            <a:pPr algn="just"/>
            <a:r>
              <a:rPr lang="en-IN" dirty="0"/>
              <a:t>The dynamic weighting is primarily based on the gesturing speed.</a:t>
            </a:r>
          </a:p>
          <a:p>
            <a:pPr algn="just"/>
            <a:r>
              <a:rPr lang="en-US" dirty="0"/>
              <a:t>It modifies the location channel probability of each individual word according to its path on the keyboard.</a:t>
            </a:r>
            <a:endParaRPr lang="en-IN" dirty="0"/>
          </a:p>
        </p:txBody>
      </p:sp>
      <p:sp>
        <p:nvSpPr>
          <p:cNvPr id="6" name="Title 1">
            <a:extLst>
              <a:ext uri="{FF2B5EF4-FFF2-40B4-BE49-F238E27FC236}">
                <a16:creationId xmlns:a16="http://schemas.microsoft.com/office/drawing/2014/main" id="{D010F9C2-DE5F-45FD-9AAA-BBB5D2FDADB7}"/>
              </a:ext>
            </a:extLst>
          </p:cNvPr>
          <p:cNvSpPr txBox="1">
            <a:spLocks/>
          </p:cNvSpPr>
          <p:nvPr/>
        </p:nvSpPr>
        <p:spPr>
          <a:xfrm>
            <a:off x="6622014" y="0"/>
            <a:ext cx="4769333" cy="1189038"/>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3600" kern="1200" cap="all" spc="300" baseline="0">
                <a:solidFill>
                  <a:schemeClr val="tx1"/>
                </a:solidFill>
                <a:latin typeface="+mj-lt"/>
                <a:ea typeface="+mj-ea"/>
                <a:cs typeface="+mj-cs"/>
              </a:defRPr>
            </a:lvl1pPr>
          </a:lstStyle>
          <a:p>
            <a:r>
              <a:rPr lang="en-IN" sz="2000" dirty="0"/>
              <a:t>Dynamic channel weighting</a:t>
            </a:r>
          </a:p>
        </p:txBody>
      </p:sp>
    </p:spTree>
    <p:extLst>
      <p:ext uri="{BB962C8B-B14F-4D97-AF65-F5344CB8AC3E}">
        <p14:creationId xmlns:p14="http://schemas.microsoft.com/office/powerpoint/2010/main" val="22330364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8A79110-49B9-4FE1-96D3-D7BAF8586A07}"/>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71000"/>
                    </a14:imgEffect>
                    <a14:imgEffect>
                      <a14:brightnessContrast bright="-29000" contrast="-18000"/>
                    </a14:imgEffect>
                  </a14:imgLayer>
                </a14:imgProps>
              </a:ext>
            </a:extLst>
          </a:blip>
          <a:srcRect l="10151" t="2365" r="37276" b="-351"/>
          <a:stretch/>
        </p:blipFill>
        <p:spPr>
          <a:xfrm>
            <a:off x="0" y="0"/>
            <a:ext cx="6096000" cy="6882715"/>
          </a:xfrm>
        </p:spPr>
      </p:pic>
      <p:sp>
        <p:nvSpPr>
          <p:cNvPr id="8" name="Rectangle 13">
            <a:extLst>
              <a:ext uri="{FF2B5EF4-FFF2-40B4-BE49-F238E27FC236}">
                <a16:creationId xmlns:a16="http://schemas.microsoft.com/office/drawing/2014/main" id="{CB0ED6CA-F9C9-4C91-B58D-3FF7606A6F09}"/>
              </a:ext>
              <a:ext uri="{C183D7F6-B498-43B3-948B-1728B52AA6E4}">
                <adec:decorative xmlns:adec="http://schemas.microsoft.com/office/drawing/2017/decorative" val="1"/>
              </a:ext>
            </a:extLst>
          </p:cNvPr>
          <p:cNvSpPr/>
          <p:nvPr/>
        </p:nvSpPr>
        <p:spPr>
          <a:xfrm>
            <a:off x="0" y="0"/>
            <a:ext cx="6096000" cy="6882715"/>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6DA8BC21-5696-4211-A7D1-048CB8D46EEB}"/>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10" name="Text Placeholder 1">
            <a:extLst>
              <a:ext uri="{FF2B5EF4-FFF2-40B4-BE49-F238E27FC236}">
                <a16:creationId xmlns:a16="http://schemas.microsoft.com/office/drawing/2014/main" id="{FB42B31A-CA3F-49CD-B248-5E4ADDC1BB71}"/>
              </a:ext>
            </a:extLst>
          </p:cNvPr>
          <p:cNvSpPr>
            <a:spLocks noGrp="1"/>
          </p:cNvSpPr>
          <p:nvPr>
            <p:ph type="body" idx="1"/>
          </p:nvPr>
        </p:nvSpPr>
        <p:spPr>
          <a:xfrm>
            <a:off x="6095998" y="3718736"/>
            <a:ext cx="5933872" cy="365125"/>
          </a:xfrm>
        </p:spPr>
        <p:txBody>
          <a:bodyPr>
            <a:normAutofit lnSpcReduction="10000"/>
          </a:bodyPr>
          <a:lstStyle/>
          <a:p>
            <a:pPr algn="l"/>
            <a:r>
              <a:rPr lang="en-US" sz="1800" dirty="0">
                <a:solidFill>
                  <a:schemeClr val="tx1">
                    <a:lumMod val="50000"/>
                    <a:lumOff val="50000"/>
                  </a:schemeClr>
                </a:solidFill>
              </a:rPr>
              <a:t>How it’s been done in the past?</a:t>
            </a:r>
          </a:p>
        </p:txBody>
      </p:sp>
      <p:sp>
        <p:nvSpPr>
          <p:cNvPr id="11" name="Title 2">
            <a:extLst>
              <a:ext uri="{FF2B5EF4-FFF2-40B4-BE49-F238E27FC236}">
                <a16:creationId xmlns:a16="http://schemas.microsoft.com/office/drawing/2014/main" id="{C35DA4FD-E1DE-4AC7-8954-B3CE14AAEFE8}"/>
              </a:ext>
            </a:extLst>
          </p:cNvPr>
          <p:cNvSpPr>
            <a:spLocks noGrp="1"/>
          </p:cNvSpPr>
          <p:nvPr>
            <p:ph type="title"/>
          </p:nvPr>
        </p:nvSpPr>
        <p:spPr>
          <a:xfrm>
            <a:off x="6059345" y="2219439"/>
            <a:ext cx="5933872" cy="1197204"/>
          </a:xfrm>
        </p:spPr>
        <p:txBody>
          <a:bodyPr>
            <a:normAutofit/>
          </a:bodyPr>
          <a:lstStyle/>
          <a:p>
            <a:r>
              <a:rPr lang="en-US" sz="4800" dirty="0"/>
              <a:t>Existing methods</a:t>
            </a:r>
          </a:p>
        </p:txBody>
      </p:sp>
    </p:spTree>
    <p:extLst>
      <p:ext uri="{BB962C8B-B14F-4D97-AF65-F5344CB8AC3E}">
        <p14:creationId xmlns:p14="http://schemas.microsoft.com/office/powerpoint/2010/main" val="320509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9E4D1-1AEF-4E34-8445-4E70B7E96ECB}"/>
              </a:ext>
            </a:extLst>
          </p:cNvPr>
          <p:cNvSpPr>
            <a:spLocks noGrp="1"/>
          </p:cNvSpPr>
          <p:nvPr>
            <p:ph idx="1"/>
          </p:nvPr>
        </p:nvSpPr>
        <p:spPr>
          <a:xfrm>
            <a:off x="4468305" y="348792"/>
            <a:ext cx="7524912" cy="5876483"/>
          </a:xfrm>
        </p:spPr>
        <p:txBody>
          <a:bodyPr>
            <a:normAutofit fontScale="92500" lnSpcReduction="20000"/>
          </a:bodyPr>
          <a:lstStyle/>
          <a:p>
            <a:pPr algn="just"/>
            <a:r>
              <a:rPr lang="en-US" sz="1400" b="1" dirty="0">
                <a:latin typeface="Times New Roman" panose="02020603050405020304" pitchFamily="18" charset="0"/>
                <a:cs typeface="Times New Roman" panose="02020603050405020304" pitchFamily="18" charset="0"/>
              </a:rPr>
              <a:t>Paper-1: </a:t>
            </a:r>
            <a:r>
              <a:rPr lang="en-US" sz="1400" dirty="0" err="1">
                <a:latin typeface="Times New Roman" panose="02020603050405020304" pitchFamily="18" charset="0"/>
                <a:cs typeface="Times New Roman" panose="02020603050405020304" pitchFamily="18" charset="0"/>
              </a:rPr>
              <a:t>Burgbacher</a:t>
            </a:r>
            <a:r>
              <a:rPr lang="en-US" sz="1400" dirty="0">
                <a:latin typeface="Times New Roman" panose="02020603050405020304" pitchFamily="18" charset="0"/>
                <a:cs typeface="Times New Roman" panose="02020603050405020304" pitchFamily="18" charset="0"/>
              </a:rPr>
              <a:t>, U., &amp; Hinrichs, K. (2016). Synthetic Word Gesture Generation for Stroke-Based Virtual Keyboards. IEEE transactions on human-machine systems, 47(2), 221-234.</a:t>
            </a:r>
          </a:p>
          <a:p>
            <a:pPr algn="just"/>
            <a:r>
              <a:rPr lang="en-US" sz="1400" b="1" dirty="0">
                <a:latin typeface="Times New Roman" panose="02020603050405020304" pitchFamily="18" charset="0"/>
                <a:cs typeface="Times New Roman" panose="02020603050405020304" pitchFamily="18" charset="0"/>
              </a:rPr>
              <a:t>Paper-2: </a:t>
            </a:r>
            <a:r>
              <a:rPr lang="en-IN" sz="1400" dirty="0"/>
              <a:t>Simon, L., Xu, W., &amp; Anderson, R. (2016). Don’t interrupt me while I type: Inferring text entered through gesture typing on Android keyboards. </a:t>
            </a:r>
            <a:r>
              <a:rPr lang="en-IN" sz="1400" i="1" dirty="0"/>
              <a:t>Proceedings on Privacy Enhancing Technologies</a:t>
            </a:r>
            <a:r>
              <a:rPr lang="en-IN" sz="1400" dirty="0"/>
              <a:t>, </a:t>
            </a:r>
            <a:r>
              <a:rPr lang="en-IN" sz="1400" i="1" dirty="0"/>
              <a:t>2016</a:t>
            </a:r>
            <a:r>
              <a:rPr lang="en-IN" sz="1400" dirty="0"/>
              <a:t>(3), 136-154.</a:t>
            </a:r>
          </a:p>
          <a:p>
            <a:pPr algn="just"/>
            <a:r>
              <a:rPr lang="en-US" sz="1400" b="1" dirty="0">
                <a:latin typeface="Times New Roman" panose="02020603050405020304" pitchFamily="18" charset="0"/>
                <a:cs typeface="Times New Roman" panose="02020603050405020304" pitchFamily="18" charset="0"/>
              </a:rPr>
              <a:t>Paper-3: </a:t>
            </a:r>
            <a:r>
              <a:rPr lang="en-US" sz="1400" dirty="0" err="1"/>
              <a:t>Zhai</a:t>
            </a:r>
            <a:r>
              <a:rPr lang="en-US" sz="1400" dirty="0"/>
              <a:t>, S., &amp; </a:t>
            </a:r>
            <a:r>
              <a:rPr lang="en-US" sz="1400" dirty="0" err="1"/>
              <a:t>Kristensson</a:t>
            </a:r>
            <a:r>
              <a:rPr lang="en-US" sz="1400" dirty="0"/>
              <a:t>, P. O. (2012). The word-gesture keyboard: reimagining keyboard interaction. </a:t>
            </a:r>
            <a:r>
              <a:rPr lang="en-US" sz="1400" i="1" dirty="0"/>
              <a:t>Communications of the ACM</a:t>
            </a:r>
            <a:r>
              <a:rPr lang="en-US" sz="1400" dirty="0"/>
              <a:t>, </a:t>
            </a:r>
            <a:r>
              <a:rPr lang="en-US" sz="1400" i="1" dirty="0"/>
              <a:t>55</a:t>
            </a:r>
            <a:r>
              <a:rPr lang="en-US" sz="1400" dirty="0"/>
              <a:t>(9), 91-101.</a:t>
            </a:r>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Paper-4: </a:t>
            </a:r>
            <a:r>
              <a:rPr lang="en-US" sz="1400" dirty="0" err="1"/>
              <a:t>Kristensson</a:t>
            </a:r>
            <a:r>
              <a:rPr lang="en-US" sz="1400" dirty="0"/>
              <a:t>, P. O., &amp; </a:t>
            </a:r>
            <a:r>
              <a:rPr lang="en-US" sz="1400" dirty="0" err="1"/>
              <a:t>Zhai</a:t>
            </a:r>
            <a:r>
              <a:rPr lang="en-US" sz="1400" dirty="0"/>
              <a:t>, S. (2004, October). SHARK2: a large vocabulary shorthand writing system for pen-based computers. In </a:t>
            </a:r>
            <a:r>
              <a:rPr lang="en-US" sz="1400" i="1" dirty="0"/>
              <a:t>Proceedings of the 17th annual ACM symposium on User interface software and technology</a:t>
            </a:r>
            <a:r>
              <a:rPr lang="en-US" sz="1400" dirty="0"/>
              <a:t> (pp. 43-52).</a:t>
            </a:r>
          </a:p>
          <a:p>
            <a:pPr algn="just"/>
            <a:r>
              <a:rPr lang="en-US" sz="1400" b="1" dirty="0">
                <a:latin typeface="Times New Roman" panose="02020603050405020304" pitchFamily="18" charset="0"/>
                <a:cs typeface="Times New Roman" panose="02020603050405020304" pitchFamily="18" charset="0"/>
              </a:rPr>
              <a:t>Paper-5: </a:t>
            </a:r>
            <a:r>
              <a:rPr lang="en-US" sz="1400" dirty="0"/>
              <a:t>Gordon, M., Ouyang, T., &amp; </a:t>
            </a:r>
            <a:r>
              <a:rPr lang="en-US" sz="1400" dirty="0" err="1"/>
              <a:t>Zhai</a:t>
            </a:r>
            <a:r>
              <a:rPr lang="en-US" sz="1400" dirty="0"/>
              <a:t>, S. (2016, May). </a:t>
            </a:r>
            <a:r>
              <a:rPr lang="en-US" sz="1400" dirty="0" err="1"/>
              <a:t>WatchWriter</a:t>
            </a:r>
            <a:r>
              <a:rPr lang="en-US" sz="1400" dirty="0"/>
              <a:t>: Tap and gesture typing on a smartwatch miniature keyboard with statistical decoding. In </a:t>
            </a:r>
            <a:r>
              <a:rPr lang="en-US" sz="1400" i="1" dirty="0"/>
              <a:t>Proceedings of the 2016 CHI Conference on Human Factors in Computing Systems</a:t>
            </a:r>
            <a:r>
              <a:rPr lang="en-US" sz="1400" dirty="0"/>
              <a:t> (pp. 3817-3821).</a:t>
            </a:r>
          </a:p>
          <a:p>
            <a:pPr algn="just"/>
            <a:r>
              <a:rPr lang="en-US" sz="1400" b="1" dirty="0">
                <a:latin typeface="Times New Roman" panose="02020603050405020304" pitchFamily="18" charset="0"/>
                <a:cs typeface="Times New Roman" panose="02020603050405020304" pitchFamily="18" charset="0"/>
              </a:rPr>
              <a:t>Paper-6: </a:t>
            </a:r>
            <a:r>
              <a:rPr lang="en-US" sz="1400" dirty="0"/>
              <a:t>Smith, B. A., Bi, X., &amp; </a:t>
            </a:r>
            <a:r>
              <a:rPr lang="en-US" sz="1400" dirty="0" err="1"/>
              <a:t>Zhai</a:t>
            </a:r>
            <a:r>
              <a:rPr lang="en-US" sz="1400" dirty="0"/>
              <a:t>, S. (2015, April). Optimizing touchscreen keyboards for gesture typing. In </a:t>
            </a:r>
            <a:r>
              <a:rPr lang="en-US" sz="1400" i="1" dirty="0"/>
              <a:t>Proceedings of the 33rd Annual ACM Conference on Human Factors in Computing Systems</a:t>
            </a:r>
            <a:r>
              <a:rPr lang="en-US" sz="1400" dirty="0"/>
              <a:t> (pp. 3365-3374).</a:t>
            </a:r>
            <a:endParaRPr lang="en-US" sz="1400" b="1"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Paper-7: </a:t>
            </a:r>
            <a:r>
              <a:rPr lang="en-US" sz="1400" dirty="0" err="1">
                <a:cs typeface="Times New Roman" panose="02020603050405020304" pitchFamily="18" charset="0"/>
              </a:rPr>
              <a:t>Reyal</a:t>
            </a:r>
            <a:r>
              <a:rPr lang="en-US" sz="1400" dirty="0">
                <a:cs typeface="Times New Roman" panose="02020603050405020304" pitchFamily="18" charset="0"/>
              </a:rPr>
              <a:t>, S., </a:t>
            </a:r>
            <a:r>
              <a:rPr lang="en-US" sz="1400" dirty="0" err="1">
                <a:cs typeface="Times New Roman" panose="02020603050405020304" pitchFamily="18" charset="0"/>
              </a:rPr>
              <a:t>Zhai</a:t>
            </a:r>
            <a:r>
              <a:rPr lang="en-US" sz="1400" dirty="0">
                <a:cs typeface="Times New Roman" panose="02020603050405020304" pitchFamily="18" charset="0"/>
              </a:rPr>
              <a:t>, S., &amp; </a:t>
            </a:r>
            <a:r>
              <a:rPr lang="en-US" sz="1400" dirty="0" err="1">
                <a:cs typeface="Times New Roman" panose="02020603050405020304" pitchFamily="18" charset="0"/>
              </a:rPr>
              <a:t>Kristensson</a:t>
            </a:r>
            <a:r>
              <a:rPr lang="en-US" sz="1400" dirty="0">
                <a:cs typeface="Times New Roman" panose="02020603050405020304" pitchFamily="18" charset="0"/>
              </a:rPr>
              <a:t>, P. O. (2015, April). Performance and user experience of touchscreen and gesture keyboards in a lab setting and in the wild. In Proceedings of the 33rd Annual ACM Conference on Human Factors in Computing Systems (pp. 679-688).</a:t>
            </a:r>
          </a:p>
        </p:txBody>
      </p:sp>
      <p:sp>
        <p:nvSpPr>
          <p:cNvPr id="6" name="Slide Number Placeholder 5">
            <a:extLst>
              <a:ext uri="{FF2B5EF4-FFF2-40B4-BE49-F238E27FC236}">
                <a16:creationId xmlns:a16="http://schemas.microsoft.com/office/drawing/2014/main" id="{DE9158B7-58A6-4338-9AF6-53B2B833944A}"/>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5" name="Picture 4">
            <a:extLst>
              <a:ext uri="{FF2B5EF4-FFF2-40B4-BE49-F238E27FC236}">
                <a16:creationId xmlns:a16="http://schemas.microsoft.com/office/drawing/2014/main" id="{922AD0A4-8ECB-456D-B850-414FDD56400D}"/>
              </a:ext>
            </a:extLst>
          </p:cNvPr>
          <p:cNvPicPr>
            <a:picLocks noChangeAspect="1"/>
          </p:cNvPicPr>
          <p:nvPr/>
        </p:nvPicPr>
        <p:blipFill>
          <a:blip r:embed="rId2"/>
          <a:stretch>
            <a:fillRect/>
          </a:stretch>
        </p:blipFill>
        <p:spPr>
          <a:xfrm>
            <a:off x="113122" y="1981985"/>
            <a:ext cx="4098936" cy="2894029"/>
          </a:xfrm>
          <a:prstGeom prst="rect">
            <a:avLst/>
          </a:prstGeom>
          <a:effectLst>
            <a:softEdge rad="12700"/>
          </a:effectLst>
        </p:spPr>
      </p:pic>
    </p:spTree>
    <p:extLst>
      <p:ext uri="{BB962C8B-B14F-4D97-AF65-F5344CB8AC3E}">
        <p14:creationId xmlns:p14="http://schemas.microsoft.com/office/powerpoint/2010/main" val="612339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4A83-FC6F-4AA3-BF98-DA4046E510C4}"/>
              </a:ext>
            </a:extLst>
          </p:cNvPr>
          <p:cNvSpPr>
            <a:spLocks noGrp="1"/>
          </p:cNvSpPr>
          <p:nvPr>
            <p:ph type="sldNum" sz="quarter" idx="12"/>
          </p:nvPr>
        </p:nvSpPr>
        <p:spPr/>
        <p:txBody>
          <a:bodyPr/>
          <a:lstStyle/>
          <a:p>
            <a:fld id="{8C2E478F-E849-4A8C-AF1F-CBCC78A7CBFA}" type="slidenum">
              <a:rPr lang="en-US" smtClean="0"/>
              <a:t>14</a:t>
            </a:fld>
            <a:endParaRPr lang="en-US" dirty="0"/>
          </a:p>
        </p:txBody>
      </p:sp>
      <p:graphicFrame>
        <p:nvGraphicFramePr>
          <p:cNvPr id="5" name="Table 4">
            <a:extLst>
              <a:ext uri="{FF2B5EF4-FFF2-40B4-BE49-F238E27FC236}">
                <a16:creationId xmlns:a16="http://schemas.microsoft.com/office/drawing/2014/main" id="{D189DC9A-4534-40EF-BC04-1B772CCD4C23}"/>
              </a:ext>
            </a:extLst>
          </p:cNvPr>
          <p:cNvGraphicFramePr>
            <a:graphicFrameLocks noGrp="1"/>
          </p:cNvGraphicFramePr>
          <p:nvPr>
            <p:extLst>
              <p:ext uri="{D42A27DB-BD31-4B8C-83A1-F6EECF244321}">
                <p14:modId xmlns:p14="http://schemas.microsoft.com/office/powerpoint/2010/main" val="157315116"/>
              </p:ext>
            </p:extLst>
          </p:nvPr>
        </p:nvGraphicFramePr>
        <p:xfrm>
          <a:off x="329937" y="87787"/>
          <a:ext cx="11663280" cy="6682426"/>
        </p:xfrm>
        <a:graphic>
          <a:graphicData uri="http://schemas.openxmlformats.org/drawingml/2006/table">
            <a:tbl>
              <a:tblPr firstRow="1" firstCol="1" bandRow="1">
                <a:tableStyleId>{5C22544A-7EE6-4342-B048-85BDC9FD1C3A}</a:tableStyleId>
              </a:tblPr>
              <a:tblGrid>
                <a:gridCol w="2519029">
                  <a:extLst>
                    <a:ext uri="{9D8B030D-6E8A-4147-A177-3AD203B41FA5}">
                      <a16:colId xmlns:a16="http://schemas.microsoft.com/office/drawing/2014/main" val="3356399671"/>
                    </a:ext>
                  </a:extLst>
                </a:gridCol>
                <a:gridCol w="2955180">
                  <a:extLst>
                    <a:ext uri="{9D8B030D-6E8A-4147-A177-3AD203B41FA5}">
                      <a16:colId xmlns:a16="http://schemas.microsoft.com/office/drawing/2014/main" val="679066449"/>
                    </a:ext>
                  </a:extLst>
                </a:gridCol>
                <a:gridCol w="1520480">
                  <a:extLst>
                    <a:ext uri="{9D8B030D-6E8A-4147-A177-3AD203B41FA5}">
                      <a16:colId xmlns:a16="http://schemas.microsoft.com/office/drawing/2014/main" val="1947467786"/>
                    </a:ext>
                  </a:extLst>
                </a:gridCol>
                <a:gridCol w="4668591">
                  <a:extLst>
                    <a:ext uri="{9D8B030D-6E8A-4147-A177-3AD203B41FA5}">
                      <a16:colId xmlns:a16="http://schemas.microsoft.com/office/drawing/2014/main" val="2998371063"/>
                    </a:ext>
                  </a:extLst>
                </a:gridCol>
              </a:tblGrid>
              <a:tr h="576661">
                <a:tc>
                  <a:txBody>
                    <a:bodyPr/>
                    <a:lstStyle/>
                    <a:p>
                      <a:pPr marL="0" marR="0" algn="ctr">
                        <a:lnSpc>
                          <a:spcPct val="115000"/>
                        </a:lnSpc>
                        <a:spcBef>
                          <a:spcPts val="0"/>
                        </a:spcBef>
                        <a:spcAft>
                          <a:spcPts val="0"/>
                        </a:spcAft>
                      </a:pPr>
                      <a:r>
                        <a:rPr lang="en-IN" sz="1050" dirty="0">
                          <a:effectLst/>
                        </a:rPr>
                        <a:t>Research Journal</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Title (Study)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Year of Publication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latin typeface="Calibri" panose="020F0502020204030204" pitchFamily="34" charset="0"/>
                          <a:ea typeface="Calibri" panose="020F0502020204030204" pitchFamily="34" charset="0"/>
                          <a:cs typeface="Times New Roman" panose="02020603050405020304" pitchFamily="18" charset="0"/>
                        </a:rPr>
                        <a:t>Problem Addressed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1162305017"/>
                  </a:ext>
                </a:extLst>
              </a:tr>
              <a:tr h="873799">
                <a:tc>
                  <a:txBody>
                    <a:bodyPr/>
                    <a:lstStyle/>
                    <a:p>
                      <a:pPr marL="0" marR="0" algn="ctr">
                        <a:lnSpc>
                          <a:spcPct val="115000"/>
                        </a:lnSpc>
                        <a:spcBef>
                          <a:spcPts val="0"/>
                        </a:spcBef>
                        <a:spcAft>
                          <a:spcPts val="0"/>
                        </a:spcAft>
                      </a:pPr>
                      <a:r>
                        <a:rPr lang="en-IN" sz="1050" dirty="0">
                          <a:effectLst/>
                        </a:rPr>
                        <a:t>Paper - 1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US" sz="1050" dirty="0">
                          <a:effectLst/>
                        </a:rPr>
                        <a:t>Synthetic Word Gesture Generation for Stroke-Based Virtual Keyboards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2017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Introduce a framework capable of synthesizing the trajectories of word gestures that share many features with human-generated gestures. We use these synthetic gestures to automatically evaluate gesture recognition algorithms with thousands of gestures.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656428628"/>
                  </a:ext>
                </a:extLst>
              </a:tr>
              <a:tr h="794305">
                <a:tc>
                  <a:txBody>
                    <a:bodyPr/>
                    <a:lstStyle/>
                    <a:p>
                      <a:pPr marL="0" marR="0" algn="ctr">
                        <a:lnSpc>
                          <a:spcPct val="115000"/>
                        </a:lnSpc>
                        <a:spcBef>
                          <a:spcPts val="0"/>
                        </a:spcBef>
                        <a:spcAft>
                          <a:spcPts val="0"/>
                        </a:spcAft>
                      </a:pPr>
                      <a:r>
                        <a:rPr lang="en-IN" sz="1050" dirty="0">
                          <a:effectLst/>
                        </a:rPr>
                        <a:t> </a:t>
                      </a:r>
                      <a:endParaRPr lang="en-US" sz="1050" dirty="0">
                        <a:effectLst/>
                      </a:endParaRPr>
                    </a:p>
                    <a:p>
                      <a:pPr marL="0" marR="0" algn="ctr">
                        <a:lnSpc>
                          <a:spcPct val="115000"/>
                        </a:lnSpc>
                        <a:spcBef>
                          <a:spcPts val="0"/>
                        </a:spcBef>
                        <a:spcAft>
                          <a:spcPts val="0"/>
                        </a:spcAft>
                      </a:pPr>
                      <a:r>
                        <a:rPr lang="en-IN" sz="1050" dirty="0">
                          <a:effectLst/>
                        </a:rPr>
                        <a:t>Paper - 2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US" sz="1050" dirty="0">
                          <a:effectLst/>
                        </a:rPr>
                        <a:t>Inferring Text Entered Through Gesture Typing on Android Keyboards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2016 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A new way in which systemwide resources can be a threat to user privacy. We investigate the effect of rate limiting as a countermeasure but find that determining a proper rate is error-prone and fails in subtle cases. We conclude that real-time interrupt information should be made inaccessible, perhaps via a tighter </a:t>
                      </a:r>
                      <a:r>
                        <a:rPr lang="en-US" sz="1050" dirty="0" err="1">
                          <a:effectLst/>
                        </a:rPr>
                        <a:t>SELinux</a:t>
                      </a:r>
                      <a:r>
                        <a:rPr lang="en-US" sz="1050" dirty="0">
                          <a:effectLst/>
                        </a:rPr>
                        <a:t> policy in the next Android version.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1983386681"/>
                  </a:ext>
                </a:extLst>
              </a:tr>
              <a:tr h="1034015">
                <a:tc>
                  <a:txBody>
                    <a:bodyPr/>
                    <a:lstStyle/>
                    <a:p>
                      <a:pPr marL="0" marR="0" algn="ctr">
                        <a:lnSpc>
                          <a:spcPct val="115000"/>
                        </a:lnSpc>
                        <a:spcBef>
                          <a:spcPts val="0"/>
                        </a:spcBef>
                        <a:spcAft>
                          <a:spcPts val="0"/>
                        </a:spcAft>
                      </a:pPr>
                      <a:r>
                        <a:rPr lang="en-IN" sz="1050" dirty="0">
                          <a:effectLst/>
                        </a:rPr>
                        <a:t>Paper - 3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US" sz="1050" dirty="0">
                          <a:effectLst/>
                        </a:rPr>
                        <a:t>The Word-Gesture Keyboard:</a:t>
                      </a:r>
                    </a:p>
                    <a:p>
                      <a:pPr marL="0" marR="0" algn="ctr">
                        <a:lnSpc>
                          <a:spcPct val="115000"/>
                        </a:lnSpc>
                        <a:spcBef>
                          <a:spcPts val="0"/>
                        </a:spcBef>
                        <a:spcAft>
                          <a:spcPts val="0"/>
                        </a:spcAft>
                      </a:pPr>
                      <a:r>
                        <a:rPr lang="en-US" sz="1050" dirty="0">
                          <a:effectLst/>
                        </a:rPr>
                        <a:t>Reimagining Keyboard</a:t>
                      </a:r>
                    </a:p>
                    <a:p>
                      <a:pPr marL="0" marR="0" algn="ctr">
                        <a:lnSpc>
                          <a:spcPct val="115000"/>
                        </a:lnSpc>
                        <a:spcBef>
                          <a:spcPts val="0"/>
                        </a:spcBef>
                        <a:spcAft>
                          <a:spcPts val="0"/>
                        </a:spcAft>
                      </a:pPr>
                      <a:r>
                        <a:rPr lang="en-US" sz="1050" dirty="0">
                          <a:effectLst/>
                        </a:rPr>
                        <a:t>Interaction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2012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This article summarizes a decade-long academic research that led to the establishment of this input paradigm. We developed the basic concepts and initial prototype of a word-gesture keyboard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375317738"/>
                  </a:ext>
                </a:extLst>
              </a:tr>
              <a:tr h="1017904">
                <a:tc>
                  <a:txBody>
                    <a:bodyPr/>
                    <a:lstStyle/>
                    <a:p>
                      <a:pPr marL="0" marR="0" algn="ctr">
                        <a:lnSpc>
                          <a:spcPct val="115000"/>
                        </a:lnSpc>
                        <a:spcBef>
                          <a:spcPts val="0"/>
                        </a:spcBef>
                        <a:spcAft>
                          <a:spcPts val="0"/>
                        </a:spcAft>
                      </a:pPr>
                      <a:r>
                        <a:rPr lang="en-IN" sz="1050" u="none" strike="noStrike" dirty="0">
                          <a:solidFill>
                            <a:schemeClr val="bg1"/>
                          </a:solidFill>
                          <a:effectLst/>
                        </a:rPr>
                        <a:t>Paper - 4</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US" sz="1050" dirty="0">
                          <a:effectLst/>
                        </a:rPr>
                        <a:t>SHARK2: A Large Vocabulary Shorthand Writing System</a:t>
                      </a:r>
                    </a:p>
                    <a:p>
                      <a:pPr marL="0" marR="0" algn="ctr">
                        <a:lnSpc>
                          <a:spcPct val="115000"/>
                        </a:lnSpc>
                        <a:spcBef>
                          <a:spcPts val="0"/>
                        </a:spcBef>
                        <a:spcAft>
                          <a:spcPts val="0"/>
                        </a:spcAft>
                      </a:pPr>
                      <a:r>
                        <a:rPr lang="en-US" sz="1050" dirty="0">
                          <a:effectLst/>
                        </a:rPr>
                        <a:t>for Pen-based Computers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2014</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Based on the use characteristics and human performance observations, we designed and implemented the architecture, algorithms and interfaces of a high-capacity multi-channel pen-gesture recognition system.</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1543772302"/>
                  </a:ext>
                </a:extLst>
              </a:tr>
              <a:tr h="772715">
                <a:tc>
                  <a:txBody>
                    <a:bodyPr/>
                    <a:lstStyle/>
                    <a:p>
                      <a:pPr marL="0" marR="0" algn="ctr">
                        <a:lnSpc>
                          <a:spcPct val="115000"/>
                        </a:lnSpc>
                        <a:spcBef>
                          <a:spcPts val="0"/>
                        </a:spcBef>
                        <a:spcAft>
                          <a:spcPts val="0"/>
                        </a:spcAft>
                      </a:pPr>
                      <a:r>
                        <a:rPr lang="en-IN" sz="1050" dirty="0">
                          <a:effectLst/>
                        </a:rPr>
                        <a:t>Paper - 5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US" sz="1050" dirty="0">
                          <a:effectLst/>
                        </a:rPr>
                        <a:t>Tap and Gesture Typing on a Smartwatch Miniature Keyboard with Statistical Decoding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2016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A finger operated keyboard that supports both touch and gesture typing with statistical decoding on a smartwatch. Just like on modern smartphones, users type one letter per tap or one word per gesture stroke on </a:t>
                      </a:r>
                      <a:r>
                        <a:rPr lang="en-US" sz="1050" dirty="0" err="1">
                          <a:effectLst/>
                        </a:rPr>
                        <a:t>WatchWriter</a:t>
                      </a:r>
                      <a:r>
                        <a:rPr lang="en-US" sz="1050" dirty="0">
                          <a:effectLst/>
                        </a:rPr>
                        <a:t> but in a much smaller spatial scale.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4005898838"/>
                  </a:ext>
                </a:extLst>
              </a:tr>
              <a:tr h="522323">
                <a:tc>
                  <a:txBody>
                    <a:bodyPr/>
                    <a:lstStyle/>
                    <a:p>
                      <a:pPr marL="0" marR="0" algn="ctr">
                        <a:lnSpc>
                          <a:spcPct val="115000"/>
                        </a:lnSpc>
                        <a:spcBef>
                          <a:spcPts val="0"/>
                        </a:spcBef>
                        <a:spcAft>
                          <a:spcPts val="0"/>
                        </a:spcAft>
                      </a:pPr>
                      <a:r>
                        <a:rPr lang="en-US" sz="1050" dirty="0">
                          <a:effectLst/>
                        </a:rPr>
                        <a:t>Paper – 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algn="ctr"/>
                      <a:r>
                        <a:rPr lang="en-US" sz="1050" b="0" u="none" strike="noStrike" kern="1200" baseline="0" dirty="0">
                          <a:solidFill>
                            <a:schemeClr val="dk1"/>
                          </a:solidFill>
                        </a:rPr>
                        <a:t>Optimizing Touchscreen Keyboards for Gesture Typing </a:t>
                      </a:r>
                      <a:endParaRPr lang="en-US" sz="1050" b="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2015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050" dirty="0">
                          <a:effectLst/>
                        </a:rPr>
                        <a:t>This paper systematically investigates the optimization space related to the accuracy, speed, and Qwerty similarity of a gesture typing keyboard. Our investigation shows that optimizing the layout for gesture clarity (a metric measuring how unique word gestures are on a keyboard) drastically improves the accuracy of gesture typing.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2941583598"/>
                  </a:ext>
                </a:extLst>
              </a:tr>
              <a:tr h="772715">
                <a:tc>
                  <a:txBody>
                    <a:bodyPr/>
                    <a:lstStyle/>
                    <a:p>
                      <a:pPr marL="0" marR="0" algn="ctr">
                        <a:lnSpc>
                          <a:spcPct val="115000"/>
                        </a:lnSpc>
                        <a:spcBef>
                          <a:spcPts val="0"/>
                        </a:spcBef>
                        <a:spcAft>
                          <a:spcPts val="0"/>
                        </a:spcAft>
                      </a:pPr>
                      <a:r>
                        <a:rPr lang="en-US" sz="1050" dirty="0">
                          <a:effectLst/>
                        </a:rPr>
                        <a:t>Paper - 7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US" sz="1050" dirty="0">
                          <a:effectLst/>
                        </a:rPr>
                        <a:t>Performance and User Experience of Touchscreen and Gesture Keyboards in a Lab Setting and in the Wild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2015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050" dirty="0">
                          <a:effectLst/>
                        </a:rPr>
                        <a:t>study the performance and user experience of two popular mainstream mobile text entry methods: the Smart Touch Keyboard (STK) and the Smart Gesture Keyboard (SGK).</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2885703916"/>
                  </a:ext>
                </a:extLst>
              </a:tr>
            </a:tbl>
          </a:graphicData>
        </a:graphic>
      </p:graphicFrame>
    </p:spTree>
    <p:extLst>
      <p:ext uri="{BB962C8B-B14F-4D97-AF65-F5344CB8AC3E}">
        <p14:creationId xmlns:p14="http://schemas.microsoft.com/office/powerpoint/2010/main" val="4188343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BDC0C7D-882C-4FEF-A27F-D679503A869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0000" contrast="12000"/>
                    </a14:imgEffect>
                  </a14:imgLayer>
                </a14:imgProps>
              </a:ext>
            </a:extLst>
          </a:blip>
          <a:srcRect l="5671" r="23809"/>
          <a:stretch/>
        </p:blipFill>
        <p:spPr>
          <a:xfrm>
            <a:off x="0" y="0"/>
            <a:ext cx="6096000" cy="6833428"/>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69000"/>
                </a:srgbClr>
              </a:gs>
              <a:gs pos="100000">
                <a:srgbClr val="E99757">
                  <a:alpha val="57000"/>
                </a:srgbClr>
              </a:gs>
              <a:gs pos="50000">
                <a:srgbClr val="A53F52">
                  <a:alpha val="3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Autofit/>
          </a:bodyPr>
          <a:lstStyle/>
          <a:p>
            <a:r>
              <a:rPr lang="en-US" sz="4800" dirty="0"/>
              <a:t>Proposed work</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3999513"/>
            <a:ext cx="5251450" cy="365125"/>
          </a:xfrm>
        </p:spPr>
        <p:txBody>
          <a:bodyPr>
            <a:normAutofit fontScale="85000" lnSpcReduction="20000"/>
          </a:bodyPr>
          <a:lstStyle/>
          <a:p>
            <a:r>
              <a:rPr lang="en-US" spc="300" dirty="0"/>
              <a:t>How we’re going to do it!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15</a:t>
            </a:fld>
            <a:endParaRPr lang="en-US" dirty="0"/>
          </a:p>
        </p:txBody>
      </p:sp>
    </p:spTree>
    <p:extLst>
      <p:ext uri="{BB962C8B-B14F-4D97-AF65-F5344CB8AC3E}">
        <p14:creationId xmlns:p14="http://schemas.microsoft.com/office/powerpoint/2010/main" val="59304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5767754" y="829559"/>
            <a:ext cx="6043246" cy="5432345"/>
          </a:xfrm>
        </p:spPr>
        <p:txBody>
          <a:bodyPr>
            <a:normAutofit/>
          </a:bodyPr>
          <a:lstStyle/>
          <a:p>
            <a:r>
              <a:rPr lang="en-IN" dirty="0"/>
              <a:t>The proposed work will be using a python based virtual keyboard for the implementation of SHARK2 algorithm to demonstrate swipe typing.</a:t>
            </a:r>
          </a:p>
          <a:p>
            <a:r>
              <a:rPr lang="en-IN" dirty="0"/>
              <a:t>The keyboard is hosted as a web application using the Flask module in python. </a:t>
            </a:r>
          </a:p>
          <a:p>
            <a:r>
              <a:rPr lang="en-IN" dirty="0"/>
              <a:t>The Application is programmed to have all the necessary functions for the identification of sokgraph and mapping the pattern to N-best choices from the dataset.</a:t>
            </a:r>
          </a:p>
          <a:p>
            <a:r>
              <a:rPr lang="en-IN" dirty="0"/>
              <a:t>The “Words_10000” dataset is used for the model.</a:t>
            </a:r>
          </a:p>
          <a:p>
            <a:r>
              <a:rPr lang="en-IN" dirty="0"/>
              <a:t>The dataset is derived by using n-gram frequency analysis on Google’s word corpus to extract most common 10000 words in English language according to their frequency.</a:t>
            </a:r>
            <a:endParaRPr lang="en-US" dirty="0"/>
          </a:p>
        </p:txBody>
      </p:sp>
      <p:sp>
        <p:nvSpPr>
          <p:cNvPr id="4" name="Text Placeholder 3">
            <a:extLst>
              <a:ext uri="{FF2B5EF4-FFF2-40B4-BE49-F238E27FC236}">
                <a16:creationId xmlns:a16="http://schemas.microsoft.com/office/drawing/2014/main" id="{E4C64BBE-36E7-45E8-A3AA-D9088C67E739}"/>
              </a:ext>
            </a:extLst>
          </p:cNvPr>
          <p:cNvSpPr>
            <a:spLocks noGrp="1"/>
          </p:cNvSpPr>
          <p:nvPr>
            <p:ph type="body" idx="13"/>
          </p:nvPr>
        </p:nvSpPr>
        <p:spPr>
          <a:xfrm>
            <a:off x="5767754" y="230971"/>
            <a:ext cx="6043246" cy="365125"/>
          </a:xfrm>
        </p:spPr>
        <p:txBody>
          <a:bodyPr/>
          <a:lstStyle/>
          <a:p>
            <a:r>
              <a:rPr lang="en-US" dirty="0"/>
              <a:t># The proposed approach</a:t>
            </a:r>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16</a:t>
            </a:fld>
            <a:endParaRPr lang="en-US" dirty="0"/>
          </a:p>
        </p:txBody>
      </p:sp>
      <p:pic>
        <p:nvPicPr>
          <p:cNvPr id="10" name="Picture Placeholder 9">
            <a:extLst>
              <a:ext uri="{FF2B5EF4-FFF2-40B4-BE49-F238E27FC236}">
                <a16:creationId xmlns:a16="http://schemas.microsoft.com/office/drawing/2014/main" id="{E6D0FB79-CD14-4BBA-8453-40F45917BCC7}"/>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sharpenSoften amount="-67000"/>
                    </a14:imgEffect>
                  </a14:imgLayer>
                </a14:imgProps>
              </a:ext>
            </a:extLst>
          </a:blip>
          <a:srcRect l="3041" r="43665"/>
          <a:stretch/>
        </p:blipFill>
        <p:spPr>
          <a:xfrm>
            <a:off x="0" y="0"/>
            <a:ext cx="5416550" cy="6846932"/>
          </a:xfrm>
        </p:spPr>
      </p:pic>
    </p:spTree>
    <p:extLst>
      <p:ext uri="{BB962C8B-B14F-4D97-AF65-F5344CB8AC3E}">
        <p14:creationId xmlns:p14="http://schemas.microsoft.com/office/powerpoint/2010/main" val="2141767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D0F64939-FA5A-4D95-AD7A-6D3A40917C2F}"/>
              </a:ext>
            </a:extLst>
          </p:cNvPr>
          <p:cNvGraphicFramePr>
            <a:graphicFrameLocks/>
          </p:cNvGraphicFramePr>
          <p:nvPr>
            <p:extLst>
              <p:ext uri="{D42A27DB-BD31-4B8C-83A1-F6EECF244321}">
                <p14:modId xmlns:p14="http://schemas.microsoft.com/office/powerpoint/2010/main" val="2035939388"/>
              </p:ext>
            </p:extLst>
          </p:nvPr>
        </p:nvGraphicFramePr>
        <p:xfrm>
          <a:off x="6095999" y="502229"/>
          <a:ext cx="5897218" cy="3883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Placeholder 6">
            <a:extLst>
              <a:ext uri="{FF2B5EF4-FFF2-40B4-BE49-F238E27FC236}">
                <a16:creationId xmlns:a16="http://schemas.microsoft.com/office/drawing/2014/main" id="{2731504E-5748-4CED-9E04-644E5110F3C7}"/>
              </a:ext>
            </a:extLst>
          </p:cNvPr>
          <p:cNvPicPr>
            <a:picLocks noGrp="1" noChangeAspect="1"/>
          </p:cNvPicPr>
          <p:nvPr>
            <p:ph type="pic" sz="quarter" idx="13"/>
          </p:nvPr>
        </p:nvPicPr>
        <p:blipFill>
          <a:blip r:embed="rId7"/>
          <a:srcRect l="22222" r="22222"/>
          <a:stretch>
            <a:fillRect/>
          </a:stretch>
        </p:blipFill>
        <p:spPr>
          <a:xfrm>
            <a:off x="0" y="0"/>
            <a:ext cx="6096000" cy="6858000"/>
          </a:xfrm>
        </p:spPr>
      </p:pic>
      <p:sp>
        <p:nvSpPr>
          <p:cNvPr id="3" name="Title 2">
            <a:extLst>
              <a:ext uri="{FF2B5EF4-FFF2-40B4-BE49-F238E27FC236}">
                <a16:creationId xmlns:a16="http://schemas.microsoft.com/office/drawing/2014/main" id="{3DBAA869-993E-4D19-822C-CE1CB6F05E7A}"/>
              </a:ext>
            </a:extLst>
          </p:cNvPr>
          <p:cNvSpPr>
            <a:spLocks noGrp="1"/>
          </p:cNvSpPr>
          <p:nvPr>
            <p:ph type="title"/>
          </p:nvPr>
        </p:nvSpPr>
        <p:spPr>
          <a:xfrm>
            <a:off x="6095999" y="231300"/>
            <a:ext cx="5897218" cy="881063"/>
          </a:xfrm>
        </p:spPr>
        <p:txBody>
          <a:bodyPr>
            <a:noAutofit/>
          </a:bodyPr>
          <a:lstStyle/>
          <a:p>
            <a:pPr algn="ctr"/>
            <a:r>
              <a:rPr lang="en-US" sz="3600" dirty="0"/>
              <a:t>tools used</a:t>
            </a:r>
          </a:p>
        </p:txBody>
      </p:sp>
      <p:sp>
        <p:nvSpPr>
          <p:cNvPr id="5" name="Slide Number Placeholder 4">
            <a:extLst>
              <a:ext uri="{FF2B5EF4-FFF2-40B4-BE49-F238E27FC236}">
                <a16:creationId xmlns:a16="http://schemas.microsoft.com/office/drawing/2014/main" id="{6DA8BC21-5696-4211-A7D1-048CB8D46EEB}"/>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8" name="Rectangle 13">
            <a:extLst>
              <a:ext uri="{FF2B5EF4-FFF2-40B4-BE49-F238E27FC236}">
                <a16:creationId xmlns:a16="http://schemas.microsoft.com/office/drawing/2014/main" id="{CB0ED6CA-F9C9-4C91-B58D-3FF7606A6F09}"/>
              </a:ext>
              <a:ext uri="{C183D7F6-B498-43B3-948B-1728B52AA6E4}">
                <adec:decorative xmlns:adec="http://schemas.microsoft.com/office/drawing/2017/decorative" val="1"/>
              </a:ext>
            </a:extLst>
          </p:cNvPr>
          <p:cNvSpPr/>
          <p:nvPr/>
        </p:nvSpPr>
        <p:spPr>
          <a:xfrm>
            <a:off x="-2" y="-24714"/>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Content Placeholder 3">
            <a:extLst>
              <a:ext uri="{FF2B5EF4-FFF2-40B4-BE49-F238E27FC236}">
                <a16:creationId xmlns:a16="http://schemas.microsoft.com/office/drawing/2014/main" id="{8B5A4368-F3B3-48C5-952F-D525DC32A12E}"/>
              </a:ext>
            </a:extLst>
          </p:cNvPr>
          <p:cNvGraphicFramePr>
            <a:graphicFrameLocks/>
          </p:cNvGraphicFramePr>
          <p:nvPr>
            <p:extLst>
              <p:ext uri="{D42A27DB-BD31-4B8C-83A1-F6EECF244321}">
                <p14:modId xmlns:p14="http://schemas.microsoft.com/office/powerpoint/2010/main" val="1344311666"/>
              </p:ext>
            </p:extLst>
          </p:nvPr>
        </p:nvGraphicFramePr>
        <p:xfrm>
          <a:off x="5874024" y="3749005"/>
          <a:ext cx="5897218" cy="38838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Title 2">
            <a:extLst>
              <a:ext uri="{FF2B5EF4-FFF2-40B4-BE49-F238E27FC236}">
                <a16:creationId xmlns:a16="http://schemas.microsoft.com/office/drawing/2014/main" id="{E42C0F31-BFDD-40F1-871C-6B2614E98AFB}"/>
              </a:ext>
            </a:extLst>
          </p:cNvPr>
          <p:cNvSpPr txBox="1">
            <a:spLocks/>
          </p:cNvSpPr>
          <p:nvPr/>
        </p:nvSpPr>
        <p:spPr>
          <a:xfrm>
            <a:off x="5874024" y="3665971"/>
            <a:ext cx="5897218" cy="11741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pPr algn="ctr"/>
            <a:r>
              <a:rPr lang="en-US" sz="3600" dirty="0"/>
              <a:t>Dataset used</a:t>
            </a:r>
          </a:p>
        </p:txBody>
      </p:sp>
    </p:spTree>
    <p:extLst>
      <p:ext uri="{BB962C8B-B14F-4D97-AF65-F5344CB8AC3E}">
        <p14:creationId xmlns:p14="http://schemas.microsoft.com/office/powerpoint/2010/main" val="253780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5506022" y="292231"/>
            <a:ext cx="6315189" cy="6099142"/>
          </a:xfrm>
        </p:spPr>
        <p:txBody>
          <a:bodyPr>
            <a:normAutofit fontScale="85000" lnSpcReduction="10000"/>
          </a:bodyPr>
          <a:lstStyle/>
          <a:p>
            <a:pPr marL="342900" indent="-342900">
              <a:buFont typeface="+mj-lt"/>
              <a:buAutoNum type="arabicPeriod"/>
            </a:pPr>
            <a:r>
              <a:rPr lang="en-US" dirty="0"/>
              <a:t>The dataset is extracted into 4 arrays: Words, probability, X and Y template points respectively. The template points correspond to the alphabets’ co-ordinates in the virtual keyboard.</a:t>
            </a:r>
          </a:p>
          <a:p>
            <a:pPr marL="342900" indent="-342900">
              <a:buFont typeface="+mj-lt"/>
              <a:buAutoNum type="arabicPeriod"/>
            </a:pPr>
            <a:r>
              <a:rPr lang="en-US" dirty="0"/>
              <a:t>The backed processing of sokgraph is done and matched again the derived arrays to ger N-best words.</a:t>
            </a:r>
          </a:p>
          <a:p>
            <a:pPr marL="342900" indent="-342900">
              <a:buFont typeface="+mj-lt"/>
              <a:buAutoNum type="arabicPeriod"/>
            </a:pPr>
            <a:r>
              <a:rPr lang="en-US" dirty="0"/>
              <a:t> </a:t>
            </a:r>
            <a:r>
              <a:rPr lang="en-US" i="1" dirty="0" err="1"/>
              <a:t>generate_sample_points</a:t>
            </a:r>
            <a:r>
              <a:rPr lang="en-US" i="1" dirty="0"/>
              <a:t>(): </a:t>
            </a:r>
          </a:p>
          <a:p>
            <a:pPr lvl="1"/>
            <a:r>
              <a:rPr lang="en-US" dirty="0"/>
              <a:t>Converts every gesture to a set of 100 points for comparison of input sokgraph and template.</a:t>
            </a:r>
          </a:p>
          <a:p>
            <a:pPr lvl="1"/>
            <a:r>
              <a:rPr lang="en-US" dirty="0"/>
              <a:t>Returns 2 arrays of sampled points for both X and Y co-ordinates.</a:t>
            </a:r>
          </a:p>
          <a:p>
            <a:pPr lvl="1"/>
            <a:r>
              <a:rPr lang="en-US" dirty="0"/>
              <a:t>NumPy functions are used to calculate distance among the consecutive elements of the template.</a:t>
            </a:r>
          </a:p>
          <a:p>
            <a:pPr lvl="1"/>
            <a:r>
              <a:rPr lang="en-US" dirty="0"/>
              <a:t>Sample points are generated for every template in the dataset in prior.</a:t>
            </a:r>
          </a:p>
          <a:p>
            <a:pPr lvl="1"/>
            <a:r>
              <a:rPr lang="en-US" dirty="0"/>
              <a:t>Interpolation is used to generate middle points using SciPy.</a:t>
            </a:r>
          </a:p>
          <a:p>
            <a:pPr marL="342900" indent="-342900">
              <a:buFont typeface="+mj-lt"/>
              <a:buAutoNum type="arabicPeriod"/>
            </a:pPr>
            <a:r>
              <a:rPr lang="en-US" i="1" dirty="0" err="1"/>
              <a:t>do_pruning</a:t>
            </a:r>
            <a:r>
              <a:rPr lang="en-US" i="1" dirty="0"/>
              <a:t>():</a:t>
            </a:r>
          </a:p>
          <a:p>
            <a:pPr lvl="1"/>
            <a:r>
              <a:rPr lang="en-US" dirty="0"/>
              <a:t>Compares the length of the corresponding word from the dictionary. If the length is less than or equal to 4, then it only compares the start to start and end to end distances of the template point with a certain threshold value.</a:t>
            </a:r>
          </a:p>
          <a:p>
            <a:pPr lvl="1"/>
            <a:r>
              <a:rPr lang="en-US" dirty="0"/>
              <a:t>If the length is greater than 4, it also considers some intermediate points among the sampled ones for comparison so as to exclude unnecessary words after pruning.</a:t>
            </a:r>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18</a:t>
            </a:fld>
            <a:endParaRPr lang="en-US" dirty="0"/>
          </a:p>
        </p:txBody>
      </p:sp>
      <p:pic>
        <p:nvPicPr>
          <p:cNvPr id="10" name="Picture Placeholder 9">
            <a:extLst>
              <a:ext uri="{FF2B5EF4-FFF2-40B4-BE49-F238E27FC236}">
                <a16:creationId xmlns:a16="http://schemas.microsoft.com/office/drawing/2014/main" id="{17B0217F-85E0-4F84-8167-6D1E94A8B17E}"/>
              </a:ext>
            </a:extLst>
          </p:cNvPr>
          <p:cNvPicPr>
            <a:picLocks noGrp="1" noChangeAspect="1"/>
          </p:cNvPicPr>
          <p:nvPr>
            <p:ph type="pic" sz="quarter" idx="14"/>
          </p:nvPr>
        </p:nvPicPr>
        <p:blipFill>
          <a:blip r:embed="rId2"/>
          <a:srcRect/>
          <a:stretch/>
        </p:blipFill>
        <p:spPr>
          <a:xfrm>
            <a:off x="491015" y="2483936"/>
            <a:ext cx="4099840" cy="1715731"/>
          </a:xfrm>
          <a:effectLst>
            <a:glow rad="63500">
              <a:schemeClr val="accent4">
                <a:lumMod val="60000"/>
                <a:lumOff val="40000"/>
                <a:alpha val="40000"/>
              </a:schemeClr>
            </a:glow>
            <a:innerShdw blurRad="254000" dist="127000">
              <a:prstClr val="black">
                <a:alpha val="0"/>
              </a:prstClr>
            </a:innerShdw>
            <a:reflection stA="45000" endPos="31000" dist="50800" dir="5400000" sy="-100000" algn="bl" rotWithShape="0"/>
          </a:effectLst>
        </p:spPr>
      </p:pic>
      <p:sp>
        <p:nvSpPr>
          <p:cNvPr id="5" name="Text Placeholder 3">
            <a:extLst>
              <a:ext uri="{FF2B5EF4-FFF2-40B4-BE49-F238E27FC236}">
                <a16:creationId xmlns:a16="http://schemas.microsoft.com/office/drawing/2014/main" id="{D67A1410-6638-4535-95F8-C690389B5EA8}"/>
              </a:ext>
            </a:extLst>
          </p:cNvPr>
          <p:cNvSpPr>
            <a:spLocks noGrp="1"/>
          </p:cNvSpPr>
          <p:nvPr>
            <p:ph type="body" idx="13"/>
          </p:nvPr>
        </p:nvSpPr>
        <p:spPr>
          <a:xfrm>
            <a:off x="1393716" y="447772"/>
            <a:ext cx="2131908" cy="365125"/>
          </a:xfrm>
        </p:spPr>
        <p:txBody>
          <a:bodyPr/>
          <a:lstStyle/>
          <a:p>
            <a:r>
              <a:rPr lang="en-US" dirty="0"/>
              <a:t>WORKFLOW</a:t>
            </a:r>
          </a:p>
        </p:txBody>
      </p:sp>
    </p:spTree>
    <p:extLst>
      <p:ext uri="{BB962C8B-B14F-4D97-AF65-F5344CB8AC3E}">
        <p14:creationId xmlns:p14="http://schemas.microsoft.com/office/powerpoint/2010/main" val="248746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368029" y="292230"/>
            <a:ext cx="6315189" cy="6099142"/>
          </a:xfrm>
        </p:spPr>
        <p:txBody>
          <a:bodyPr>
            <a:normAutofit fontScale="92500"/>
          </a:bodyPr>
          <a:lstStyle/>
          <a:p>
            <a:pPr marL="342900" indent="-342900">
              <a:buAutoNum type="arabicPeriod" startAt="5"/>
            </a:pPr>
            <a:r>
              <a:rPr lang="en-US" sz="1400" i="1" dirty="0" err="1"/>
              <a:t>get_shape_scores</a:t>
            </a:r>
            <a:r>
              <a:rPr lang="en-US" sz="1400" i="1" dirty="0"/>
              <a:t>():</a:t>
            </a:r>
          </a:p>
          <a:p>
            <a:pPr lvl="1"/>
            <a:r>
              <a:rPr lang="en-US" sz="1200" dirty="0"/>
              <a:t>The total number of words in the pruned list is pretty less as compared to original list which helps in speeding up the code.</a:t>
            </a:r>
          </a:p>
          <a:p>
            <a:pPr lvl="1"/>
            <a:r>
              <a:rPr lang="en-US" sz="1200" dirty="0"/>
              <a:t>The function generates shape score for every valid words after pruning.</a:t>
            </a:r>
          </a:p>
          <a:p>
            <a:pPr lvl="1"/>
            <a:r>
              <a:rPr lang="en-US" sz="1200" dirty="0"/>
              <a:t>The sampled input gesture is compared against valid template and assigned a score for each comparison.</a:t>
            </a:r>
          </a:p>
          <a:p>
            <a:pPr lvl="1"/>
            <a:r>
              <a:rPr lang="en-US" sz="1200" dirty="0"/>
              <a:t>The computed scores are normalized and stored in an array.</a:t>
            </a:r>
          </a:p>
          <a:p>
            <a:pPr marL="342900" indent="-342900">
              <a:buAutoNum type="arabicPeriod" startAt="6"/>
            </a:pPr>
            <a:r>
              <a:rPr lang="en-US" sz="1400" i="1" dirty="0" err="1"/>
              <a:t>get_location_scores</a:t>
            </a:r>
            <a:r>
              <a:rPr lang="en-US" sz="1400" i="1" dirty="0"/>
              <a:t>():</a:t>
            </a:r>
          </a:p>
          <a:p>
            <a:pPr lvl="1"/>
            <a:r>
              <a:rPr lang="en-US" sz="1200" dirty="0"/>
              <a:t>The location scores are also computed through comparison against valid sampled inputs.</a:t>
            </a:r>
          </a:p>
          <a:p>
            <a:pPr lvl="1"/>
            <a:r>
              <a:rPr lang="en-US" sz="1200" dirty="0"/>
              <a:t>The distance of trace input from template is calculated using </a:t>
            </a:r>
            <a:r>
              <a:rPr lang="en-US" sz="1200" i="1" dirty="0" err="1"/>
              <a:t>hypot</a:t>
            </a:r>
            <a:r>
              <a:rPr lang="en-US" sz="1200" i="1" dirty="0"/>
              <a:t> </a:t>
            </a:r>
            <a:r>
              <a:rPr lang="en-US" sz="1200" dirty="0"/>
              <a:t>function from NumPy.</a:t>
            </a:r>
          </a:p>
          <a:p>
            <a:pPr lvl="1"/>
            <a:r>
              <a:rPr lang="en-US" sz="1200" dirty="0"/>
              <a:t>The template trace lines are defined by connecting the centroids of the alphabets constituting the word.</a:t>
            </a:r>
          </a:p>
          <a:p>
            <a:pPr lvl="1"/>
            <a:r>
              <a:rPr lang="en-US" sz="1200" dirty="0"/>
              <a:t>Both input and template trace are re-sampled to N-points.</a:t>
            </a:r>
          </a:p>
          <a:p>
            <a:pPr marL="342900" indent="-342900">
              <a:buAutoNum type="arabicPeriod" startAt="7"/>
            </a:pPr>
            <a:r>
              <a:rPr lang="en-US" sz="1400" i="1" dirty="0" err="1"/>
              <a:t>get_integration_scores</a:t>
            </a:r>
            <a:r>
              <a:rPr lang="en-US" sz="1400" i="1" dirty="0"/>
              <a:t>():</a:t>
            </a:r>
          </a:p>
          <a:p>
            <a:pPr lvl="1"/>
            <a:r>
              <a:rPr lang="en-US" sz="1200" dirty="0"/>
              <a:t>The contribution of shape and location scores is managed by defining the score coefficients.</a:t>
            </a:r>
          </a:p>
          <a:p>
            <a:pPr lvl="1"/>
            <a:r>
              <a:rPr lang="en-US" sz="1200" dirty="0"/>
              <a:t>The balance between the scores is managed and then the normalized contribution of each score is summed up to give final integration score.</a:t>
            </a:r>
          </a:p>
          <a:p>
            <a:pPr lvl="1"/>
            <a:r>
              <a:rPr lang="en-US" sz="1200" dirty="0"/>
              <a:t>The final scores are stored in an array for all the possible valid words.</a:t>
            </a:r>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19</a:t>
            </a:fld>
            <a:endParaRPr lang="en-US" dirty="0"/>
          </a:p>
        </p:txBody>
      </p:sp>
      <p:pic>
        <p:nvPicPr>
          <p:cNvPr id="10" name="Picture Placeholder 9">
            <a:extLst>
              <a:ext uri="{FF2B5EF4-FFF2-40B4-BE49-F238E27FC236}">
                <a16:creationId xmlns:a16="http://schemas.microsoft.com/office/drawing/2014/main" id="{17B0217F-85E0-4F84-8167-6D1E94A8B17E}"/>
              </a:ext>
            </a:extLst>
          </p:cNvPr>
          <p:cNvPicPr>
            <a:picLocks noGrp="1" noChangeAspect="1"/>
          </p:cNvPicPr>
          <p:nvPr>
            <p:ph type="pic" sz="quarter" idx="14"/>
          </p:nvPr>
        </p:nvPicPr>
        <p:blipFill>
          <a:blip r:embed="rId2"/>
          <a:srcRect/>
          <a:stretch/>
        </p:blipFill>
        <p:spPr>
          <a:xfrm>
            <a:off x="7724131" y="2483935"/>
            <a:ext cx="4099840" cy="1715731"/>
          </a:xfrm>
          <a:effectLst>
            <a:glow rad="63500">
              <a:schemeClr val="accent4">
                <a:lumMod val="60000"/>
                <a:lumOff val="40000"/>
                <a:alpha val="40000"/>
              </a:schemeClr>
            </a:glow>
            <a:innerShdw blurRad="254000" dist="127000">
              <a:prstClr val="black">
                <a:alpha val="0"/>
              </a:prstClr>
            </a:innerShdw>
            <a:reflection stA="45000" endPos="31000" dist="50800" dir="5400000" sy="-100000" algn="bl" rotWithShape="0"/>
          </a:effectLst>
        </p:spPr>
      </p:pic>
      <p:sp>
        <p:nvSpPr>
          <p:cNvPr id="5" name="Text Placeholder 3">
            <a:extLst>
              <a:ext uri="{FF2B5EF4-FFF2-40B4-BE49-F238E27FC236}">
                <a16:creationId xmlns:a16="http://schemas.microsoft.com/office/drawing/2014/main" id="{D67A1410-6638-4535-95F8-C690389B5EA8}"/>
              </a:ext>
            </a:extLst>
          </p:cNvPr>
          <p:cNvSpPr>
            <a:spLocks noGrp="1"/>
          </p:cNvSpPr>
          <p:nvPr>
            <p:ph type="body" idx="13"/>
          </p:nvPr>
        </p:nvSpPr>
        <p:spPr>
          <a:xfrm>
            <a:off x="8708097" y="504332"/>
            <a:ext cx="2131908" cy="365125"/>
          </a:xfrm>
        </p:spPr>
        <p:txBody>
          <a:bodyPr/>
          <a:lstStyle/>
          <a:p>
            <a:r>
              <a:rPr lang="en-US" dirty="0"/>
              <a:t>WORKFLOW</a:t>
            </a:r>
          </a:p>
        </p:txBody>
      </p:sp>
    </p:spTree>
    <p:extLst>
      <p:ext uri="{BB962C8B-B14F-4D97-AF65-F5344CB8AC3E}">
        <p14:creationId xmlns:p14="http://schemas.microsoft.com/office/powerpoint/2010/main" val="332112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INTRODUCTION</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3999513"/>
            <a:ext cx="5251450" cy="365125"/>
          </a:xfrm>
        </p:spPr>
        <p:txBody>
          <a:bodyPr>
            <a:normAutofit fontScale="85000" lnSpcReduction="20000"/>
          </a:bodyPr>
          <a:lstStyle/>
          <a:p>
            <a:r>
              <a:rPr lang="en-US" spc="300" dirty="0"/>
              <a:t>A brief insight </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5456054" y="1475293"/>
            <a:ext cx="6315189" cy="3733015"/>
          </a:xfrm>
        </p:spPr>
        <p:txBody>
          <a:bodyPr>
            <a:normAutofit/>
          </a:bodyPr>
          <a:lstStyle/>
          <a:p>
            <a:pPr marL="342900" indent="-342900">
              <a:buAutoNum type="arabicPeriod" startAt="8"/>
            </a:pPr>
            <a:r>
              <a:rPr lang="en-US" i="1" dirty="0" err="1"/>
              <a:t>get_best_word</a:t>
            </a:r>
            <a:r>
              <a:rPr lang="en-US" i="1" dirty="0"/>
              <a:t>():</a:t>
            </a:r>
          </a:p>
          <a:p>
            <a:pPr lvl="1"/>
            <a:r>
              <a:rPr lang="en-US" dirty="0"/>
              <a:t>Using NumPy we find the sorted index of the integration scores.</a:t>
            </a:r>
          </a:p>
          <a:p>
            <a:pPr lvl="1"/>
            <a:r>
              <a:rPr lang="en-US" dirty="0"/>
              <a:t>The index is matched with valid words array and the word is returned as the best match for the recorded sokgraph.</a:t>
            </a:r>
          </a:p>
          <a:p>
            <a:pPr lvl="1"/>
            <a:r>
              <a:rPr lang="en-US" dirty="0"/>
              <a:t>Further, next 3 matching words from the sorted index are also returned as suggestion.</a:t>
            </a:r>
            <a:endParaRPr lang="en-US" i="1" dirty="0"/>
          </a:p>
          <a:p>
            <a:pPr marL="342900" indent="-342900">
              <a:buAutoNum type="arabicPeriod" startAt="8"/>
            </a:pPr>
            <a:r>
              <a:rPr lang="en-US" dirty="0"/>
              <a:t>The app is designed on Flask framework to run on web and the interactive virtual keyboard is hosted to a browser.</a:t>
            </a:r>
          </a:p>
          <a:p>
            <a:pPr marL="342900" indent="-342900">
              <a:buAutoNum type="arabicPeriod" startAt="8"/>
            </a:pPr>
            <a:r>
              <a:rPr lang="en-US" dirty="0"/>
              <a:t>The implementation result is attached in further slide.</a:t>
            </a:r>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20</a:t>
            </a:fld>
            <a:endParaRPr lang="en-US" dirty="0"/>
          </a:p>
        </p:txBody>
      </p:sp>
      <p:pic>
        <p:nvPicPr>
          <p:cNvPr id="10" name="Picture Placeholder 9">
            <a:extLst>
              <a:ext uri="{FF2B5EF4-FFF2-40B4-BE49-F238E27FC236}">
                <a16:creationId xmlns:a16="http://schemas.microsoft.com/office/drawing/2014/main" id="{17B0217F-85E0-4F84-8167-6D1E94A8B17E}"/>
              </a:ext>
            </a:extLst>
          </p:cNvPr>
          <p:cNvPicPr>
            <a:picLocks noGrp="1" noChangeAspect="1"/>
          </p:cNvPicPr>
          <p:nvPr>
            <p:ph type="pic" sz="quarter" idx="14"/>
          </p:nvPr>
        </p:nvPicPr>
        <p:blipFill>
          <a:blip r:embed="rId2"/>
          <a:srcRect/>
          <a:stretch/>
        </p:blipFill>
        <p:spPr>
          <a:xfrm>
            <a:off x="491015" y="2483936"/>
            <a:ext cx="4099840" cy="1715731"/>
          </a:xfrm>
          <a:effectLst>
            <a:glow rad="63500">
              <a:schemeClr val="accent4">
                <a:lumMod val="60000"/>
                <a:lumOff val="40000"/>
                <a:alpha val="40000"/>
              </a:schemeClr>
            </a:glow>
            <a:innerShdw blurRad="254000" dist="127000">
              <a:prstClr val="black">
                <a:alpha val="0"/>
              </a:prstClr>
            </a:innerShdw>
            <a:reflection stA="45000" endPos="31000" dist="50800" dir="5400000" sy="-100000" algn="bl" rotWithShape="0"/>
          </a:effectLst>
        </p:spPr>
      </p:pic>
      <p:sp>
        <p:nvSpPr>
          <p:cNvPr id="5" name="Text Placeholder 3">
            <a:extLst>
              <a:ext uri="{FF2B5EF4-FFF2-40B4-BE49-F238E27FC236}">
                <a16:creationId xmlns:a16="http://schemas.microsoft.com/office/drawing/2014/main" id="{D67A1410-6638-4535-95F8-C690389B5EA8}"/>
              </a:ext>
            </a:extLst>
          </p:cNvPr>
          <p:cNvSpPr>
            <a:spLocks noGrp="1"/>
          </p:cNvSpPr>
          <p:nvPr>
            <p:ph type="body" idx="13"/>
          </p:nvPr>
        </p:nvSpPr>
        <p:spPr>
          <a:xfrm>
            <a:off x="1393716" y="447772"/>
            <a:ext cx="2131908" cy="365125"/>
          </a:xfrm>
        </p:spPr>
        <p:txBody>
          <a:bodyPr/>
          <a:lstStyle/>
          <a:p>
            <a:r>
              <a:rPr lang="en-US" dirty="0"/>
              <a:t>WORKFLOW</a:t>
            </a:r>
          </a:p>
        </p:txBody>
      </p:sp>
    </p:spTree>
    <p:extLst>
      <p:ext uri="{BB962C8B-B14F-4D97-AF65-F5344CB8AC3E}">
        <p14:creationId xmlns:p14="http://schemas.microsoft.com/office/powerpoint/2010/main" val="16291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8E2C3-D800-45BF-AC3B-7FD5A2F3F971}"/>
              </a:ext>
            </a:extLst>
          </p:cNvPr>
          <p:cNvSpPr>
            <a:spLocks noGrp="1"/>
          </p:cNvSpPr>
          <p:nvPr>
            <p:ph type="title"/>
          </p:nvPr>
        </p:nvSpPr>
        <p:spPr>
          <a:xfrm>
            <a:off x="594519" y="223723"/>
            <a:ext cx="11002962" cy="823913"/>
          </a:xfrm>
        </p:spPr>
        <p:txBody>
          <a:bodyPr>
            <a:normAutofit/>
          </a:bodyPr>
          <a:lstStyle/>
          <a:p>
            <a:pPr algn="l"/>
            <a:r>
              <a:rPr lang="en-IN" sz="2800" dirty="0">
                <a:solidFill>
                  <a:schemeClr val="bg1"/>
                </a:solidFill>
                <a:highlight>
                  <a:srgbClr val="2F3342"/>
                </a:highlight>
              </a:rPr>
              <a:t>Code execution</a:t>
            </a:r>
          </a:p>
        </p:txBody>
      </p:sp>
      <p:pic>
        <p:nvPicPr>
          <p:cNvPr id="6" name="Picture Placeholder 5">
            <a:extLst>
              <a:ext uri="{FF2B5EF4-FFF2-40B4-BE49-F238E27FC236}">
                <a16:creationId xmlns:a16="http://schemas.microsoft.com/office/drawing/2014/main" id="{7C23A443-EDE7-414B-AFF9-7D42A123CAD1}"/>
              </a:ext>
            </a:extLst>
          </p:cNvPr>
          <p:cNvPicPr>
            <a:picLocks noGrp="1" noChangeAspect="1"/>
          </p:cNvPicPr>
          <p:nvPr>
            <p:ph type="pic" sz="quarter" idx="10"/>
          </p:nvPr>
        </p:nvPicPr>
        <p:blipFill>
          <a:blip r:embed="rId2"/>
          <a:srcRect/>
          <a:stretch>
            <a:fillRect/>
          </a:stretch>
        </p:blipFill>
        <p:spPr>
          <a:xfrm>
            <a:off x="1390977" y="1047636"/>
            <a:ext cx="9410046" cy="5293151"/>
          </a:xfrm>
        </p:spPr>
      </p:pic>
    </p:spTree>
    <p:extLst>
      <p:ext uri="{BB962C8B-B14F-4D97-AF65-F5344CB8AC3E}">
        <p14:creationId xmlns:p14="http://schemas.microsoft.com/office/powerpoint/2010/main" val="843402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096D532-1DB3-4DCA-A2A4-79692E6A2267}"/>
              </a:ext>
            </a:extLst>
          </p:cNvPr>
          <p:cNvPicPr>
            <a:picLocks noGrp="1" noChangeAspect="1"/>
          </p:cNvPicPr>
          <p:nvPr>
            <p:ph type="pic" sz="quarter" idx="10"/>
          </p:nvPr>
        </p:nvPicPr>
        <p:blipFill>
          <a:blip r:embed="rId2"/>
          <a:srcRect t="2561" b="2561"/>
          <a:stretch>
            <a:fillRect/>
          </a:stretch>
        </p:blipFill>
        <p:spPr>
          <a:xfrm>
            <a:off x="2705492" y="1606846"/>
            <a:ext cx="7786541" cy="4379929"/>
          </a:xfrm>
        </p:spPr>
      </p:pic>
      <p:sp>
        <p:nvSpPr>
          <p:cNvPr id="3" name="Title 2">
            <a:extLst>
              <a:ext uri="{FF2B5EF4-FFF2-40B4-BE49-F238E27FC236}">
                <a16:creationId xmlns:a16="http://schemas.microsoft.com/office/drawing/2014/main" id="{9278E2C3-D800-45BF-AC3B-7FD5A2F3F971}"/>
              </a:ext>
            </a:extLst>
          </p:cNvPr>
          <p:cNvSpPr>
            <a:spLocks noGrp="1"/>
          </p:cNvSpPr>
          <p:nvPr>
            <p:ph type="title"/>
          </p:nvPr>
        </p:nvSpPr>
        <p:spPr/>
        <p:txBody>
          <a:bodyPr>
            <a:normAutofit/>
          </a:bodyPr>
          <a:lstStyle/>
          <a:p>
            <a:pPr algn="l"/>
            <a:r>
              <a:rPr lang="en-IN" sz="2800" dirty="0">
                <a:solidFill>
                  <a:schemeClr val="bg1"/>
                </a:solidFill>
                <a:highlight>
                  <a:srgbClr val="2F3342"/>
                </a:highlight>
              </a:rPr>
              <a:t>Final implementation</a:t>
            </a:r>
          </a:p>
        </p:txBody>
      </p:sp>
    </p:spTree>
    <p:extLst>
      <p:ext uri="{BB962C8B-B14F-4D97-AF65-F5344CB8AC3E}">
        <p14:creationId xmlns:p14="http://schemas.microsoft.com/office/powerpoint/2010/main" val="1445761196"/>
      </p:ext>
    </p:extLst>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Moustache Face with Solid Fill">
            <a:extLst>
              <a:ext uri="{FF2B5EF4-FFF2-40B4-BE49-F238E27FC236}">
                <a16:creationId xmlns:a16="http://schemas.microsoft.com/office/drawing/2014/main" id="{129C6CC2-D56F-463C-BC7B-380BE08763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537" y="2380501"/>
            <a:ext cx="1371600" cy="1371600"/>
          </a:xfrm>
          <a:prstGeom prst="rect">
            <a:avLst/>
          </a:prstGeom>
        </p:spPr>
      </p:pic>
      <p:sp>
        <p:nvSpPr>
          <p:cNvPr id="2" name="Slide Number Placeholder 1">
            <a:extLst>
              <a:ext uri="{FF2B5EF4-FFF2-40B4-BE49-F238E27FC236}">
                <a16:creationId xmlns:a16="http://schemas.microsoft.com/office/drawing/2014/main" id="{7F59948B-35A0-47D3-9373-8AF158B94B76}"/>
              </a:ext>
            </a:extLst>
          </p:cNvPr>
          <p:cNvSpPr>
            <a:spLocks noGrp="1"/>
          </p:cNvSpPr>
          <p:nvPr>
            <p:ph type="sldNum" sz="quarter" idx="12"/>
          </p:nvPr>
        </p:nvSpPr>
        <p:spPr>
          <a:xfrm>
            <a:off x="9123558"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23</a:t>
            </a:fld>
            <a:endParaRPr lang="en-US"/>
          </a:p>
        </p:txBody>
      </p:sp>
      <p:sp>
        <p:nvSpPr>
          <p:cNvPr id="5" name="Rectangle 4">
            <a:extLst>
              <a:ext uri="{FF2B5EF4-FFF2-40B4-BE49-F238E27FC236}">
                <a16:creationId xmlns:a16="http://schemas.microsoft.com/office/drawing/2014/main" id="{D738A75F-7873-4EA3-8F31-99FDAB1989D0}"/>
              </a:ext>
            </a:extLst>
          </p:cNvPr>
          <p:cNvSpPr/>
          <p:nvPr/>
        </p:nvSpPr>
        <p:spPr>
          <a:xfrm>
            <a:off x="1586137" y="2564856"/>
            <a:ext cx="1912374" cy="1002890"/>
          </a:xfrm>
          <a:prstGeom prst="rect">
            <a:avLst/>
          </a:prstGeom>
          <a:solidFill>
            <a:schemeClr val="accent5">
              <a:lumMod val="90000"/>
              <a:lumOff val="10000"/>
            </a:schemeClr>
          </a:solidFill>
          <a:ln>
            <a:solidFill>
              <a:srgbClr val="00B0F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a:latin typeface="DK Crayon Crumble" panose="00070001040701010105" pitchFamily="18" charset="0"/>
                <a:ea typeface="STCaiyun" panose="020B0503020204020204" pitchFamily="2" charset="-122"/>
              </a:rPr>
              <a:t>REFERENCES</a:t>
            </a:r>
          </a:p>
        </p:txBody>
      </p:sp>
      <p:sp>
        <p:nvSpPr>
          <p:cNvPr id="3" name="TextBox 2">
            <a:extLst>
              <a:ext uri="{FF2B5EF4-FFF2-40B4-BE49-F238E27FC236}">
                <a16:creationId xmlns:a16="http://schemas.microsoft.com/office/drawing/2014/main" id="{2D6A5559-C3FD-4EBA-93F7-A3AEDBA66D68}"/>
              </a:ext>
            </a:extLst>
          </p:cNvPr>
          <p:cNvSpPr txBox="1"/>
          <p:nvPr/>
        </p:nvSpPr>
        <p:spPr>
          <a:xfrm>
            <a:off x="4272759" y="344274"/>
            <a:ext cx="7593999" cy="54440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https://www.extremetech.com/extreme/97837-how-does-swype-really-work#:~:text=The%20cornerstone%20of%20the%20Swype,be%20achieved%20with%20minimal%20practice.</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https://www.thenationalnews.com/arts-culture/what-is-gesture-typing-the-time-saving-texting-technique-we-might-soon-all-be-using-1.874986#:~:text=To%20achieve%20this%2C%20Basit%20us,lifting%20only%20between%20each%20word.</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https://www.shuminzhai.com/post/a-guided-tour-of-my-recent-papers-on-keyboard-research</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https://en.wikipedia.org/wiki/Virtual_keyboard</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http://uist.acm.org/archive/adjunct/2004/pdf/doctoral_consortium/dc3-kristensson.pdf</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https://en.wikipedia.org/wiki/Swype</a:t>
            </a:r>
          </a:p>
        </p:txBody>
      </p:sp>
    </p:spTree>
    <p:extLst>
      <p:ext uri="{BB962C8B-B14F-4D97-AF65-F5344CB8AC3E}">
        <p14:creationId xmlns:p14="http://schemas.microsoft.com/office/powerpoint/2010/main" val="2014105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Lst>
          </a:blip>
          <a:stretch>
            <a:fillRect/>
          </a:stretch>
        </p:blipFill>
        <p:spPr>
          <a:xfrm>
            <a:off x="9525" y="0"/>
            <a:ext cx="12172950" cy="6858000"/>
          </a:xfrm>
          <a:no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9525" y="0"/>
            <a:ext cx="12192000" cy="6858000"/>
          </a:xfrm>
          <a:prstGeom prst="rect">
            <a:avLst/>
          </a:prstGeom>
          <a:solidFill>
            <a:schemeClr val="accent5">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1108871"/>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37843" y="3048392"/>
            <a:ext cx="558449" cy="558449"/>
          </a:xfrm>
          <a:prstGeom prst="rect">
            <a:avLst/>
          </a:prstGeom>
        </p:spPr>
      </p:pic>
      <p:sp>
        <p:nvSpPr>
          <p:cNvPr id="22" name="Subtitle 2">
            <a:extLst>
              <a:ext uri="{FF2B5EF4-FFF2-40B4-BE49-F238E27FC236}">
                <a16:creationId xmlns:a16="http://schemas.microsoft.com/office/drawing/2014/main" id="{B20D8BBE-6E30-4694-B297-6DE5AE496FF7}"/>
              </a:ext>
            </a:extLst>
          </p:cNvPr>
          <p:cNvSpPr txBox="1">
            <a:spLocks/>
          </p:cNvSpPr>
          <p:nvPr/>
        </p:nvSpPr>
        <p:spPr>
          <a:xfrm>
            <a:off x="5123419" y="3048392"/>
            <a:ext cx="2832804"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Clr>
                <a:srgbClr val="00B0F0"/>
              </a:buClr>
            </a:pPr>
            <a:r>
              <a:rPr lang="en-US" sz="1800" spc="300" dirty="0">
                <a:latin typeface="+mj-lt"/>
                <a:cs typeface="Gill Sans" panose="020B0502020104020203" pitchFamily="34" charset="-79"/>
              </a:rPr>
              <a:t>SHAURYA CHOUDHARY </a:t>
            </a:r>
            <a:r>
              <a:rPr kumimoji="0" lang="en-US" sz="1050" u="none" strike="noStrike" kern="1200" cap="none" spc="300" normalizeH="0" baseline="0" noProof="0" dirty="0">
                <a:ln>
                  <a:noFill/>
                </a:ln>
                <a:solidFill>
                  <a:schemeClr val="bg2">
                    <a:lumMod val="75000"/>
                  </a:schemeClr>
                </a:solidFill>
                <a:effectLst/>
                <a:uLnTx/>
                <a:uFillTx/>
                <a:latin typeface="Nunito" panose="00000500000000000000" pitchFamily="2" charset="0"/>
                <a:cs typeface="Gill Sans" panose="020B0502020104020203" pitchFamily="34" charset="-79"/>
              </a:rPr>
              <a:t>(18BCE2113)</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par>
                                <p:cTn id="11" presetID="16" presetClass="emph" presetSubtype="0" fill="hold" nodeType="withEffect">
                                  <p:stCondLst>
                                    <p:cond delay="0"/>
                                  </p:stCondLst>
                                  <p:iterate type="lt">
                                    <p:tmPct val="4000"/>
                                  </p:iterate>
                                  <p:childTnLst>
                                    <p:set>
                                      <p:cBhvr override="childStyle">
                                        <p:cTn id="12" dur="500" fill="hold"/>
                                        <p:tgtEl>
                                          <p:spTgt spid="22"/>
                                        </p:tgtEl>
                                        <p:attrNameLst>
                                          <p:attrName>style.color</p:attrName>
                                        </p:attrNameLst>
                                      </p:cBhvr>
                                      <p:to>
                                        <p:clrVal>
                                          <a:schemeClr val="accent2"/>
                                        </p:clrVal>
                                      </p:to>
                                    </p:set>
                                    <p:set>
                                      <p:cBhvr>
                                        <p:cTn id="13" dur="500" fill="hold"/>
                                        <p:tgtEl>
                                          <p:spTgt spid="22"/>
                                        </p:tgtEl>
                                        <p:attrNameLst>
                                          <p:attrName>fillcolor</p:attrName>
                                        </p:attrNameLst>
                                      </p:cBhvr>
                                      <p:to>
                                        <p:clrVal>
                                          <a:schemeClr val="accent2"/>
                                        </p:clrVal>
                                      </p:to>
                                    </p:set>
                                    <p:set>
                                      <p:cBhvr>
                                        <p:cTn id="14"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60F0-D166-43C5-AD16-F78F6A30A799}"/>
              </a:ext>
            </a:extLst>
          </p:cNvPr>
          <p:cNvSpPr>
            <a:spLocks noGrp="1"/>
          </p:cNvSpPr>
          <p:nvPr>
            <p:ph type="title"/>
          </p:nvPr>
        </p:nvSpPr>
        <p:spPr>
          <a:xfrm>
            <a:off x="5476972" y="365125"/>
            <a:ext cx="6334028" cy="573989"/>
          </a:xfrm>
        </p:spPr>
        <p:txBody>
          <a:bodyPr/>
          <a:lstStyle/>
          <a:p>
            <a:r>
              <a:rPr lang="en-US" dirty="0"/>
              <a:t>Swipe typing</a:t>
            </a:r>
          </a:p>
        </p:txBody>
      </p:sp>
      <p:sp>
        <p:nvSpPr>
          <p:cNvPr id="3" name="Content Placeholder 2">
            <a:extLst>
              <a:ext uri="{FF2B5EF4-FFF2-40B4-BE49-F238E27FC236}">
                <a16:creationId xmlns:a16="http://schemas.microsoft.com/office/drawing/2014/main" id="{4802B299-9113-4F75-94C6-89AB991E8450}"/>
              </a:ext>
            </a:extLst>
          </p:cNvPr>
          <p:cNvSpPr>
            <a:spLocks noGrp="1"/>
          </p:cNvSpPr>
          <p:nvPr>
            <p:ph idx="1"/>
          </p:nvPr>
        </p:nvSpPr>
        <p:spPr>
          <a:xfrm>
            <a:off x="5156462" y="1625512"/>
            <a:ext cx="6654538" cy="4636392"/>
          </a:xfrm>
        </p:spPr>
        <p:txBody>
          <a:bodyPr>
            <a:normAutofit/>
          </a:bodyPr>
          <a:lstStyle/>
          <a:p>
            <a:r>
              <a:rPr lang="en-US" dirty="0"/>
              <a:t>Gesture keyboards allow users to enter text using continuous input strokes.</a:t>
            </a:r>
          </a:p>
          <a:p>
            <a:r>
              <a:rPr lang="en-US" dirty="0"/>
              <a:t>They are also known as gesture typing or shape writing or swipe typing.</a:t>
            </a:r>
          </a:p>
          <a:p>
            <a:r>
              <a:rPr lang="en-US" dirty="0"/>
              <a:t>The user enters words by sliding a finger or stylus from the first letter of a word to its last letter, lifting only between words.</a:t>
            </a:r>
          </a:p>
          <a:p>
            <a:r>
              <a:rPr lang="en-US" dirty="0"/>
              <a:t>It generally uses error-correction algorithms and a language model to guess the intended word.</a:t>
            </a:r>
            <a:endParaRPr lang="en-US" i="1" dirty="0"/>
          </a:p>
          <a:p>
            <a:r>
              <a:rPr lang="en-US" dirty="0"/>
              <a:t>It mainly has two major components that contribute to its accuracy and speed: an input path analyzer, and word search engine with corresponding database.</a:t>
            </a:r>
          </a:p>
        </p:txBody>
      </p:sp>
      <p:sp>
        <p:nvSpPr>
          <p:cNvPr id="4" name="Text Placeholder 3">
            <a:extLst>
              <a:ext uri="{FF2B5EF4-FFF2-40B4-BE49-F238E27FC236}">
                <a16:creationId xmlns:a16="http://schemas.microsoft.com/office/drawing/2014/main" id="{9D7582BE-5DB4-4310-9C90-CBF97CBF008E}"/>
              </a:ext>
            </a:extLst>
          </p:cNvPr>
          <p:cNvSpPr>
            <a:spLocks noGrp="1"/>
          </p:cNvSpPr>
          <p:nvPr>
            <p:ph type="body" idx="13"/>
          </p:nvPr>
        </p:nvSpPr>
        <p:spPr>
          <a:xfrm>
            <a:off x="5476972" y="1003687"/>
            <a:ext cx="6334027" cy="365125"/>
          </a:xfrm>
        </p:spPr>
        <p:txBody>
          <a:bodyPr/>
          <a:lstStyle/>
          <a:p>
            <a:r>
              <a:rPr lang="en-US" dirty="0"/>
              <a:t>The go-to virtual input method?</a:t>
            </a:r>
          </a:p>
        </p:txBody>
      </p:sp>
      <p:sp>
        <p:nvSpPr>
          <p:cNvPr id="6" name="Slide Number Placeholder 5">
            <a:extLst>
              <a:ext uri="{FF2B5EF4-FFF2-40B4-BE49-F238E27FC236}">
                <a16:creationId xmlns:a16="http://schemas.microsoft.com/office/drawing/2014/main" id="{48AF4778-7BBE-42C6-B336-2EAD24A9C299}"/>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8" name="Picture Placeholder 7">
            <a:extLst>
              <a:ext uri="{FF2B5EF4-FFF2-40B4-BE49-F238E27FC236}">
                <a16:creationId xmlns:a16="http://schemas.microsoft.com/office/drawing/2014/main" id="{49E4AB9C-46B5-4B41-8679-7E87ABE3C84A}"/>
              </a:ext>
            </a:extLst>
          </p:cNvPr>
          <p:cNvPicPr>
            <a:picLocks noGrp="1" noChangeAspect="1"/>
          </p:cNvPicPr>
          <p:nvPr>
            <p:ph type="pic" sz="quarter" idx="14"/>
          </p:nvPr>
        </p:nvPicPr>
        <p:blipFill>
          <a:blip r:embed="rId2"/>
          <a:srcRect/>
          <a:stretch/>
        </p:blipFill>
        <p:spPr>
          <a:xfrm>
            <a:off x="0" y="1704711"/>
            <a:ext cx="5156200" cy="3437466"/>
          </a:xfrm>
        </p:spPr>
      </p:pic>
    </p:spTree>
    <p:extLst>
      <p:ext uri="{BB962C8B-B14F-4D97-AF65-F5344CB8AC3E}">
        <p14:creationId xmlns:p14="http://schemas.microsoft.com/office/powerpoint/2010/main" val="2861127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60F0-D166-43C5-AD16-F78F6A30A799}"/>
              </a:ext>
            </a:extLst>
          </p:cNvPr>
          <p:cNvSpPr>
            <a:spLocks noGrp="1"/>
          </p:cNvSpPr>
          <p:nvPr>
            <p:ph type="title"/>
          </p:nvPr>
        </p:nvSpPr>
        <p:spPr>
          <a:xfrm>
            <a:off x="5156462" y="365125"/>
            <a:ext cx="6654538" cy="573989"/>
          </a:xfrm>
        </p:spPr>
        <p:txBody>
          <a:bodyPr/>
          <a:lstStyle/>
          <a:p>
            <a:r>
              <a:rPr lang="en-US" dirty="0"/>
              <a:t>Abstract</a:t>
            </a:r>
          </a:p>
        </p:txBody>
      </p:sp>
      <p:sp>
        <p:nvSpPr>
          <p:cNvPr id="3" name="Content Placeholder 2">
            <a:extLst>
              <a:ext uri="{FF2B5EF4-FFF2-40B4-BE49-F238E27FC236}">
                <a16:creationId xmlns:a16="http://schemas.microsoft.com/office/drawing/2014/main" id="{4802B299-9113-4F75-94C6-89AB991E8450}"/>
              </a:ext>
            </a:extLst>
          </p:cNvPr>
          <p:cNvSpPr>
            <a:spLocks noGrp="1"/>
          </p:cNvSpPr>
          <p:nvPr>
            <p:ph idx="1"/>
          </p:nvPr>
        </p:nvSpPr>
        <p:spPr>
          <a:xfrm>
            <a:off x="5156462" y="1625512"/>
            <a:ext cx="6654538" cy="4636392"/>
          </a:xfrm>
        </p:spPr>
        <p:txBody>
          <a:bodyPr>
            <a:normAutofit fontScale="92500" lnSpcReduction="10000"/>
          </a:bodyPr>
          <a:lstStyle/>
          <a:p>
            <a:pPr marL="0" indent="0" algn="just">
              <a:buNone/>
            </a:pPr>
            <a:r>
              <a:rPr lang="en-US" dirty="0"/>
              <a:t>This project is made for the J-Component of Human Computer Interaction course, the main objective of doing this project is to implement a program for real-life problems with HCI and understand its working. </a:t>
            </a:r>
          </a:p>
          <a:p>
            <a:pPr marL="0" indent="0" algn="just">
              <a:buNone/>
            </a:pPr>
            <a:r>
              <a:rPr lang="en-US" dirty="0"/>
              <a:t>The aim of our project is to understand through research and implementation, the workings of gesture typing. Swipe typing is a stroke-based text input technique for cell phones. Rather than tapping, the client enters a word by gesturing through the entirety of its letters on a virtual keyboard with a single persistent stroke. Despite the fact that swipe typing is a broadly accessible input method for touch devices, there's very limited known about the concepts behind it. This work fills this hole by setting up a physiological development model for swipe typing. Several existing approaches are assessed and using that a simple program is implemented to see the project in action. </a:t>
            </a:r>
          </a:p>
          <a:p>
            <a:pPr marL="0" indent="0" algn="just">
              <a:buNone/>
            </a:pPr>
            <a:r>
              <a:rPr lang="en-US" dirty="0"/>
              <a:t>More details about the project will be further discussed in the presentation. </a:t>
            </a:r>
          </a:p>
        </p:txBody>
      </p:sp>
      <p:sp>
        <p:nvSpPr>
          <p:cNvPr id="4" name="Text Placeholder 3">
            <a:extLst>
              <a:ext uri="{FF2B5EF4-FFF2-40B4-BE49-F238E27FC236}">
                <a16:creationId xmlns:a16="http://schemas.microsoft.com/office/drawing/2014/main" id="{9D7582BE-5DB4-4310-9C90-CBF97CBF008E}"/>
              </a:ext>
            </a:extLst>
          </p:cNvPr>
          <p:cNvSpPr>
            <a:spLocks noGrp="1"/>
          </p:cNvSpPr>
          <p:nvPr>
            <p:ph type="body" idx="13"/>
          </p:nvPr>
        </p:nvSpPr>
        <p:spPr>
          <a:xfrm>
            <a:off x="5156462" y="1003687"/>
            <a:ext cx="6654537" cy="365125"/>
          </a:xfrm>
        </p:spPr>
        <p:txBody>
          <a:bodyPr/>
          <a:lstStyle/>
          <a:p>
            <a:r>
              <a:rPr lang="en-US" dirty="0"/>
              <a:t>Quick Overview</a:t>
            </a:r>
          </a:p>
        </p:txBody>
      </p:sp>
      <p:sp>
        <p:nvSpPr>
          <p:cNvPr id="6" name="Slide Number Placeholder 5">
            <a:extLst>
              <a:ext uri="{FF2B5EF4-FFF2-40B4-BE49-F238E27FC236}">
                <a16:creationId xmlns:a16="http://schemas.microsoft.com/office/drawing/2014/main" id="{48AF4778-7BBE-42C6-B336-2EAD24A9C299}"/>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16" name="Picture Placeholder 15">
            <a:extLst>
              <a:ext uri="{FF2B5EF4-FFF2-40B4-BE49-F238E27FC236}">
                <a16:creationId xmlns:a16="http://schemas.microsoft.com/office/drawing/2014/main" id="{032024F2-60F4-425D-B061-6167FD5E41EC}"/>
              </a:ext>
            </a:extLst>
          </p:cNvPr>
          <p:cNvPicPr>
            <a:picLocks noGrp="1" noChangeAspect="1"/>
          </p:cNvPicPr>
          <p:nvPr>
            <p:ph type="pic" sz="quarter" idx="14"/>
          </p:nvPr>
        </p:nvPicPr>
        <p:blipFill rotWithShape="1">
          <a:blip r:embed="rId2"/>
          <a:srcRect l="16034" t="-35927" r="12724" b="-35649"/>
          <a:stretch/>
        </p:blipFill>
        <p:spPr>
          <a:xfrm>
            <a:off x="0" y="0"/>
            <a:ext cx="5416550" cy="6846932"/>
          </a:xfrm>
        </p:spPr>
      </p:pic>
    </p:spTree>
    <p:extLst>
      <p:ext uri="{BB962C8B-B14F-4D97-AF65-F5344CB8AC3E}">
        <p14:creationId xmlns:p14="http://schemas.microsoft.com/office/powerpoint/2010/main" val="386968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F4506A76-089C-4CFF-B5F0-B78F18C2C610}"/>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49000" contrast="15000"/>
                    </a14:imgEffect>
                  </a14:imgLayer>
                </a14:imgProps>
              </a:ext>
            </a:extLst>
          </a:blip>
          <a:srcRect l="17397" r="29154"/>
          <a:stretch/>
        </p:blipFill>
        <p:spPr>
          <a:xfrm>
            <a:off x="0" y="-19878"/>
            <a:ext cx="5447071"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0" y="-8810"/>
            <a:ext cx="5447072"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625" y="1508289"/>
            <a:ext cx="6470538" cy="4468305"/>
          </a:xfrm>
        </p:spPr>
        <p:txBody>
          <a:bodyPr>
            <a:normAutofit fontScale="92500"/>
          </a:bodyPr>
          <a:lstStyle/>
          <a:p>
            <a:pPr lvl="0" algn="just"/>
            <a:r>
              <a:rPr lang="en-US" dirty="0">
                <a:latin typeface="Times New Roman" panose="02020603050405020304" pitchFamily="18" charset="0"/>
                <a:cs typeface="Times New Roman" panose="02020603050405020304" pitchFamily="18" charset="0"/>
              </a:rPr>
              <a:t>Human Computer interaction has become an inseparable important aspect in all technological segments, and input methods are one of the important components.</a:t>
            </a:r>
          </a:p>
          <a:p>
            <a:pPr lvl="0" algn="just"/>
            <a:r>
              <a:rPr lang="en-US" dirty="0">
                <a:latin typeface="Times New Roman" panose="02020603050405020304" pitchFamily="18" charset="0"/>
                <a:cs typeface="Times New Roman" panose="02020603050405020304" pitchFamily="18" charset="0"/>
              </a:rPr>
              <a:t>In the market dominated by touch-enabled devices, it’s matter of high priority that people are enable to give their input in an easy and fast manner.</a:t>
            </a:r>
          </a:p>
          <a:p>
            <a:r>
              <a:rPr lang="en-IN" dirty="0"/>
              <a:t>A gesture </a:t>
            </a:r>
            <a:r>
              <a:rPr lang="en-US" dirty="0"/>
              <a:t>keyboard can be viewed as a conventional touch keyboard t</a:t>
            </a:r>
            <a:r>
              <a:rPr lang="en-IN" dirty="0"/>
              <a:t>hat also affords gestures.</a:t>
            </a:r>
          </a:p>
          <a:p>
            <a:r>
              <a:rPr lang="en-US" dirty="0"/>
              <a:t>Drawing or doodling is a fun and easy action that even children enjoy doing. A gesture is in some sense a more appropriate action than serial tapping on a conventional </a:t>
            </a:r>
            <a:r>
              <a:rPr lang="en-IN" dirty="0"/>
              <a:t>keyboard.</a:t>
            </a:r>
          </a:p>
          <a:p>
            <a:r>
              <a:rPr lang="en-US" dirty="0"/>
              <a:t>The user does not have to have learned any gestures before using a word-gesture keyboard. As a beginner, the user simply slides the finger from one letter to another, driven by visual guidance to the next letter key on the keyboard.</a:t>
            </a:r>
            <a:endParaRPr lang="en-US" dirty="0">
              <a:latin typeface="Times New Roman" panose="02020603050405020304" pitchFamily="18" charset="0"/>
              <a:cs typeface="Times New Roman" panose="02020603050405020304" pitchFamily="18"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352732" y="3091418"/>
            <a:ext cx="4741607" cy="573989"/>
          </a:xfrm>
        </p:spPr>
        <p:txBody>
          <a:bodyPr/>
          <a:lstStyle/>
          <a:p>
            <a:r>
              <a:rPr lang="en-US" dirty="0">
                <a:solidFill>
                  <a:schemeClr val="bg1"/>
                </a:solidFill>
              </a:rPr>
              <a:t>Problem Description</a:t>
            </a:r>
          </a:p>
        </p:txBody>
      </p:sp>
      <p:pic>
        <p:nvPicPr>
          <p:cNvPr id="17" name="Graphic 16" descr="Arrow Rotate right">
            <a:extLst>
              <a:ext uri="{FF2B5EF4-FFF2-40B4-BE49-F238E27FC236}">
                <a16:creationId xmlns:a16="http://schemas.microsoft.com/office/drawing/2014/main" id="{416372D2-9471-40B2-8685-B2E8601BD3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81107">
            <a:off x="5256570" y="663991"/>
            <a:ext cx="914400" cy="914400"/>
          </a:xfrm>
          <a:prstGeom prst="rect">
            <a:avLst/>
          </a:prstGeom>
        </p:spPr>
      </p:pic>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1A91-5FF5-49F8-887A-1ACAAD4EE863}"/>
              </a:ext>
            </a:extLst>
          </p:cNvPr>
          <p:cNvSpPr>
            <a:spLocks noGrp="1"/>
          </p:cNvSpPr>
          <p:nvPr>
            <p:ph type="title"/>
          </p:nvPr>
        </p:nvSpPr>
        <p:spPr>
          <a:xfrm>
            <a:off x="4343707" y="497100"/>
            <a:ext cx="7427536" cy="573989"/>
          </a:xfrm>
        </p:spPr>
        <p:txBody>
          <a:bodyPr/>
          <a:lstStyle/>
          <a:p>
            <a:pPr algn="ctr"/>
            <a:r>
              <a:rPr lang="en-US" sz="3200" dirty="0"/>
              <a:t>THE approach</a:t>
            </a:r>
          </a:p>
        </p:txBody>
      </p:sp>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4574322" y="1357460"/>
            <a:ext cx="7427536" cy="4326904"/>
          </a:xfrm>
        </p:spPr>
        <p:txBody>
          <a:bodyPr>
            <a:normAutofit/>
          </a:bodyPr>
          <a:lstStyle/>
          <a:p>
            <a:r>
              <a:rPr lang="en-IN" dirty="0"/>
              <a:t>SHARK stands for </a:t>
            </a:r>
            <a:r>
              <a:rPr lang="en-IN" b="1" i="1" dirty="0" err="1"/>
              <a:t>SH</a:t>
            </a:r>
            <a:r>
              <a:rPr lang="en-IN" dirty="0" err="1"/>
              <a:t>orthand</a:t>
            </a:r>
            <a:r>
              <a:rPr lang="en-IN" dirty="0"/>
              <a:t> </a:t>
            </a:r>
            <a:r>
              <a:rPr lang="en-IN" b="1" i="1" dirty="0"/>
              <a:t>A</a:t>
            </a:r>
            <a:r>
              <a:rPr lang="en-IN" dirty="0"/>
              <a:t>ided </a:t>
            </a:r>
            <a:r>
              <a:rPr lang="en-IN" b="1" i="1" dirty="0"/>
              <a:t>R</a:t>
            </a:r>
            <a:r>
              <a:rPr lang="en-IN" dirty="0"/>
              <a:t>apid </a:t>
            </a:r>
            <a:r>
              <a:rPr lang="en-IN" b="1" i="1" dirty="0"/>
              <a:t>K</a:t>
            </a:r>
            <a:r>
              <a:rPr lang="en-IN" dirty="0"/>
              <a:t>eyboarding.</a:t>
            </a:r>
            <a:endParaRPr lang="en-US" dirty="0"/>
          </a:p>
          <a:p>
            <a:r>
              <a:rPr lang="en-US" dirty="0"/>
              <a:t>SHARK2 is successor of original SHARK algorithm which enabled gesturing on a stylus keyboard for familiar words but required tapping for others.</a:t>
            </a:r>
          </a:p>
          <a:p>
            <a:r>
              <a:rPr lang="en-US" dirty="0"/>
              <a:t>The algorithm is designed for Stylus-Keyboards (SK) also knows as virtual keyboards.</a:t>
            </a:r>
          </a:p>
          <a:p>
            <a:r>
              <a:rPr lang="en-US" dirty="0"/>
              <a:t>SHARK2 algorithm eliminates the need to switch between these 2 modes and allow swipe typing for almost all words.</a:t>
            </a:r>
          </a:p>
          <a:p>
            <a:r>
              <a:rPr lang="en-US" dirty="0"/>
              <a:t>Each pattern of a word is formed by the trajectory through all of the letters of the word on the virtual keyboard, from the first to the last in order.</a:t>
            </a:r>
          </a:p>
          <a:p>
            <a:r>
              <a:rPr lang="en-US" dirty="0"/>
              <a:t>These patterns are called </a:t>
            </a:r>
            <a:r>
              <a:rPr lang="en-US" i="1" dirty="0"/>
              <a:t>sokgraph </a:t>
            </a:r>
            <a:r>
              <a:rPr lang="en-US" dirty="0"/>
              <a:t>(SK + Graph).</a:t>
            </a:r>
          </a:p>
          <a:p>
            <a:endParaRPr lang="en-US" dirty="0"/>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12" name="Picture Placeholder 11">
            <a:extLst>
              <a:ext uri="{FF2B5EF4-FFF2-40B4-BE49-F238E27FC236}">
                <a16:creationId xmlns:a16="http://schemas.microsoft.com/office/drawing/2014/main" id="{4986F023-4DBC-42C7-9C99-7641A0D2B2A9}"/>
              </a:ext>
            </a:extLst>
          </p:cNvPr>
          <p:cNvPicPr>
            <a:picLocks noGrp="1" noChangeAspect="1"/>
          </p:cNvPicPr>
          <p:nvPr>
            <p:ph type="pic" sz="quarter" idx="14"/>
          </p:nvPr>
        </p:nvPicPr>
        <p:blipFill>
          <a:blip r:embed="rId2"/>
          <a:srcRect/>
          <a:stretch/>
        </p:blipFill>
        <p:spPr>
          <a:xfrm>
            <a:off x="0" y="1925277"/>
            <a:ext cx="4194928" cy="2996377"/>
          </a:xfrm>
        </p:spPr>
      </p:pic>
    </p:spTree>
    <p:extLst>
      <p:ext uri="{BB962C8B-B14F-4D97-AF65-F5344CB8AC3E}">
        <p14:creationId xmlns:p14="http://schemas.microsoft.com/office/powerpoint/2010/main" val="331435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1A91-5FF5-49F8-887A-1ACAAD4EE863}"/>
              </a:ext>
            </a:extLst>
          </p:cNvPr>
          <p:cNvSpPr>
            <a:spLocks noGrp="1"/>
          </p:cNvSpPr>
          <p:nvPr>
            <p:ph type="title"/>
          </p:nvPr>
        </p:nvSpPr>
        <p:spPr/>
        <p:txBody>
          <a:bodyPr/>
          <a:lstStyle/>
          <a:p>
            <a:r>
              <a:rPr lang="en-US" sz="3200" dirty="0"/>
              <a:t>SHArk2 algorithm</a:t>
            </a:r>
          </a:p>
        </p:txBody>
      </p:sp>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p:txBody>
          <a:bodyPr>
            <a:normAutofit fontScale="85000" lnSpcReduction="20000"/>
          </a:bodyPr>
          <a:lstStyle/>
          <a:p>
            <a:r>
              <a:rPr lang="en-US" dirty="0"/>
              <a:t>The number of sokgraph (slide patterns) gestures each individual user may need is much greater than the gesture repertoire of an alphanumeric recognizer such as Graffiti or Jot.</a:t>
            </a:r>
          </a:p>
          <a:p>
            <a:r>
              <a:rPr lang="en-US" dirty="0"/>
              <a:t>Unlike natural (longhand) cursive handwriting recognition, a fraction of the sokgraph shorthand gestures, particularly those for short words, can be identical or similar in shape; therefore shape alone may not provide sufficient information to recognize the user’s intent.</a:t>
            </a:r>
          </a:p>
          <a:p>
            <a:r>
              <a:rPr lang="en-US" dirty="0"/>
              <a:t>A set of sokgraphs defined on a keyboard layout constitutes a symbolic system novel to the user.  </a:t>
            </a:r>
          </a:p>
          <a:p>
            <a:pPr lvl="1"/>
            <a:r>
              <a:rPr lang="en-US" dirty="0"/>
              <a:t>It is an advantage because each sokgraph has a unique ideal prototype, in contrast to natural hand writing in which even the same letter can be written in perfectly legitimate but very different styles. </a:t>
            </a:r>
          </a:p>
          <a:p>
            <a:pPr lvl="1"/>
            <a:r>
              <a:rPr lang="en-US" dirty="0"/>
              <a:t>It is also a disadvantage because there is not a natural corpus of sokgraphs that can be collected, precluding many of the standard data-driven machine learning approaches to recognition</a:t>
            </a:r>
          </a:p>
          <a:p>
            <a:endParaRPr lang="en-US" i="1" dirty="0"/>
          </a:p>
          <a:p>
            <a:endParaRPr lang="en-US" dirty="0"/>
          </a:p>
          <a:p>
            <a:endParaRPr lang="en-US" dirty="0"/>
          </a:p>
        </p:txBody>
      </p:sp>
      <p:sp>
        <p:nvSpPr>
          <p:cNvPr id="4" name="Text Placeholder 3">
            <a:extLst>
              <a:ext uri="{FF2B5EF4-FFF2-40B4-BE49-F238E27FC236}">
                <a16:creationId xmlns:a16="http://schemas.microsoft.com/office/drawing/2014/main" id="{E4C64BBE-36E7-45E8-A3AA-D9088C67E739}"/>
              </a:ext>
            </a:extLst>
          </p:cNvPr>
          <p:cNvSpPr>
            <a:spLocks noGrp="1"/>
          </p:cNvSpPr>
          <p:nvPr>
            <p:ph type="body" idx="13"/>
          </p:nvPr>
        </p:nvSpPr>
        <p:spPr/>
        <p:txBody>
          <a:bodyPr/>
          <a:lstStyle/>
          <a:p>
            <a:r>
              <a:rPr lang="en-US" dirty="0"/>
              <a:t>The optimal approach?</a:t>
            </a:r>
          </a:p>
        </p:txBody>
      </p:sp>
      <p:pic>
        <p:nvPicPr>
          <p:cNvPr id="9" name="Picture Placeholder 8">
            <a:extLst>
              <a:ext uri="{FF2B5EF4-FFF2-40B4-BE49-F238E27FC236}">
                <a16:creationId xmlns:a16="http://schemas.microsoft.com/office/drawing/2014/main" id="{3BE487A1-5F7A-4D73-AD7A-3D61FEF42774}"/>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harpenSoften amount="-57000"/>
                    </a14:imgEffect>
                    <a14:imgEffect>
                      <a14:brightnessContrast bright="-32000"/>
                    </a14:imgEffect>
                  </a14:imgLayer>
                </a14:imgProps>
              </a:ext>
            </a:extLst>
          </a:blip>
          <a:srcRect l="27643" r="27643"/>
          <a:stretch>
            <a:fillRect/>
          </a:stretch>
        </p:blipFill>
        <p:spPr/>
      </p:pic>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326024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60F0-D166-43C5-AD16-F78F6A30A799}"/>
              </a:ext>
            </a:extLst>
          </p:cNvPr>
          <p:cNvSpPr>
            <a:spLocks noGrp="1"/>
          </p:cNvSpPr>
          <p:nvPr>
            <p:ph type="title"/>
          </p:nvPr>
        </p:nvSpPr>
        <p:spPr>
          <a:xfrm>
            <a:off x="5156462" y="365125"/>
            <a:ext cx="6654538" cy="573989"/>
          </a:xfrm>
        </p:spPr>
        <p:txBody>
          <a:bodyPr/>
          <a:lstStyle/>
          <a:p>
            <a:r>
              <a:rPr lang="en-US" dirty="0"/>
              <a:t>System Requirements</a:t>
            </a:r>
          </a:p>
        </p:txBody>
      </p:sp>
      <p:sp>
        <p:nvSpPr>
          <p:cNvPr id="3" name="Content Placeholder 2">
            <a:extLst>
              <a:ext uri="{FF2B5EF4-FFF2-40B4-BE49-F238E27FC236}">
                <a16:creationId xmlns:a16="http://schemas.microsoft.com/office/drawing/2014/main" id="{4802B299-9113-4F75-94C6-89AB991E8450}"/>
              </a:ext>
            </a:extLst>
          </p:cNvPr>
          <p:cNvSpPr>
            <a:spLocks noGrp="1"/>
          </p:cNvSpPr>
          <p:nvPr>
            <p:ph idx="1"/>
          </p:nvPr>
        </p:nvSpPr>
        <p:spPr>
          <a:xfrm>
            <a:off x="5156462" y="1625512"/>
            <a:ext cx="6654538" cy="4636392"/>
          </a:xfrm>
        </p:spPr>
        <p:txBody>
          <a:bodyPr>
            <a:normAutofit fontScale="92500" lnSpcReduction="20000"/>
          </a:bodyPr>
          <a:lstStyle/>
          <a:p>
            <a:pPr marL="342900" indent="-342900" algn="just">
              <a:buFont typeface="+mj-lt"/>
              <a:buAutoNum type="arabicPeriod"/>
            </a:pPr>
            <a:r>
              <a:rPr lang="en-US" dirty="0"/>
              <a:t>Every instance of word entry, except adding new words to the lexicon by tapping, has to be realized by sokgraph recognition. To the system there is no distinction between visually guided tracing and recall-based gesturing. The recognition system has to be able to recognize all words an individual user may use in regular writing. The size of the lexicon should be in the order of 10,000 words.</a:t>
            </a:r>
          </a:p>
          <a:p>
            <a:pPr marL="342900" indent="-342900" algn="just">
              <a:buFont typeface="+mj-lt"/>
              <a:buAutoNum type="arabicPeriod"/>
            </a:pPr>
            <a:r>
              <a:rPr lang="en-US" dirty="0"/>
              <a:t>The system has to be extensible to new words a user may </a:t>
            </a:r>
            <a:r>
              <a:rPr lang="en-IN" dirty="0"/>
              <a:t>adopt in writing.</a:t>
            </a:r>
          </a:p>
          <a:p>
            <a:pPr marL="342900" indent="-342900" algn="just">
              <a:buFont typeface="+mj-lt"/>
              <a:buAutoNum type="arabicPeriod"/>
            </a:pPr>
            <a:r>
              <a:rPr lang="en-US" dirty="0"/>
              <a:t>The system has to be “real time”. The recognition latency can only be a small fraction of the entire duration of </a:t>
            </a:r>
            <a:r>
              <a:rPr lang="en-IN" dirty="0"/>
              <a:t>writing a word.</a:t>
            </a:r>
          </a:p>
          <a:p>
            <a:pPr marL="342900" indent="-342900" algn="just">
              <a:buFont typeface="+mj-lt"/>
              <a:buAutoNum type="arabicPeriod"/>
            </a:pPr>
            <a:r>
              <a:rPr lang="en-US" dirty="0"/>
              <a:t>The system should be compatible with the SHARK2 paradigm, supporting gradual transition from visually guided tracing to recall driven gesturing.</a:t>
            </a:r>
          </a:p>
          <a:p>
            <a:pPr marL="342900" indent="-342900" algn="just">
              <a:buFont typeface="+mj-lt"/>
              <a:buAutoNum type="arabicPeriod"/>
            </a:pPr>
            <a:r>
              <a:rPr lang="en-US" dirty="0"/>
              <a:t>The system should give the user the maximum amount of flexibility and least amount ambiguity.</a:t>
            </a:r>
          </a:p>
        </p:txBody>
      </p:sp>
      <p:sp>
        <p:nvSpPr>
          <p:cNvPr id="4" name="Text Placeholder 3">
            <a:extLst>
              <a:ext uri="{FF2B5EF4-FFF2-40B4-BE49-F238E27FC236}">
                <a16:creationId xmlns:a16="http://schemas.microsoft.com/office/drawing/2014/main" id="{9D7582BE-5DB4-4310-9C90-CBF97CBF008E}"/>
              </a:ext>
            </a:extLst>
          </p:cNvPr>
          <p:cNvSpPr>
            <a:spLocks noGrp="1"/>
          </p:cNvSpPr>
          <p:nvPr>
            <p:ph type="body" idx="13"/>
          </p:nvPr>
        </p:nvSpPr>
        <p:spPr>
          <a:xfrm>
            <a:off x="5156462" y="1003687"/>
            <a:ext cx="6654537" cy="365125"/>
          </a:xfrm>
        </p:spPr>
        <p:txBody>
          <a:bodyPr/>
          <a:lstStyle/>
          <a:p>
            <a:r>
              <a:rPr lang="en-US" dirty="0"/>
              <a:t>What it takes?</a:t>
            </a:r>
          </a:p>
        </p:txBody>
      </p:sp>
      <p:sp>
        <p:nvSpPr>
          <p:cNvPr id="6" name="Slide Number Placeholder 5">
            <a:extLst>
              <a:ext uri="{FF2B5EF4-FFF2-40B4-BE49-F238E27FC236}">
                <a16:creationId xmlns:a16="http://schemas.microsoft.com/office/drawing/2014/main" id="{48AF4778-7BBE-42C6-B336-2EAD24A9C299}"/>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16" name="Picture Placeholder 15">
            <a:extLst>
              <a:ext uri="{FF2B5EF4-FFF2-40B4-BE49-F238E27FC236}">
                <a16:creationId xmlns:a16="http://schemas.microsoft.com/office/drawing/2014/main" id="{032024F2-60F4-425D-B061-6167FD5E41EC}"/>
              </a:ext>
            </a:extLst>
          </p:cNvPr>
          <p:cNvPicPr>
            <a:picLocks noGrp="1" noChangeAspect="1"/>
          </p:cNvPicPr>
          <p:nvPr>
            <p:ph type="pic" sz="quarter" idx="14"/>
          </p:nvPr>
        </p:nvPicPr>
        <p:blipFill>
          <a:blip r:embed="rId2"/>
          <a:srcRect/>
          <a:stretch/>
        </p:blipFill>
        <p:spPr>
          <a:xfrm>
            <a:off x="801278" y="2054262"/>
            <a:ext cx="2894029" cy="2749475"/>
          </a:xfrm>
        </p:spPr>
      </p:pic>
    </p:spTree>
    <p:extLst>
      <p:ext uri="{BB962C8B-B14F-4D97-AF65-F5344CB8AC3E}">
        <p14:creationId xmlns:p14="http://schemas.microsoft.com/office/powerpoint/2010/main" val="394966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8A79110-49B9-4FE1-96D3-D7BAF8586A07}"/>
              </a:ext>
            </a:extLst>
          </p:cNvPr>
          <p:cNvPicPr>
            <a:picLocks noGrp="1" noChangeAspect="1"/>
          </p:cNvPicPr>
          <p:nvPr>
            <p:ph type="pic" sz="quarter" idx="13"/>
          </p:nvPr>
        </p:nvPicPr>
        <p:blipFill>
          <a:blip r:embed="rId2"/>
          <a:srcRect/>
          <a:stretch/>
        </p:blipFill>
        <p:spPr>
          <a:xfrm>
            <a:off x="0" y="0"/>
            <a:ext cx="5596379" cy="6882715"/>
          </a:xfrm>
        </p:spPr>
      </p:pic>
      <p:sp>
        <p:nvSpPr>
          <p:cNvPr id="8" name="Rectangle 13">
            <a:extLst>
              <a:ext uri="{FF2B5EF4-FFF2-40B4-BE49-F238E27FC236}">
                <a16:creationId xmlns:a16="http://schemas.microsoft.com/office/drawing/2014/main" id="{CB0ED6CA-F9C9-4C91-B58D-3FF7606A6F09}"/>
              </a:ext>
              <a:ext uri="{C183D7F6-B498-43B3-948B-1728B52AA6E4}">
                <adec:decorative xmlns:adec="http://schemas.microsoft.com/office/drawing/2017/decorative" val="1"/>
              </a:ext>
            </a:extLst>
          </p:cNvPr>
          <p:cNvSpPr/>
          <p:nvPr/>
        </p:nvSpPr>
        <p:spPr>
          <a:xfrm>
            <a:off x="0" y="0"/>
            <a:ext cx="5596379" cy="6882715"/>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6DA8BC21-5696-4211-A7D1-048CB8D46EEB}"/>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10" name="Text Placeholder 1">
            <a:extLst>
              <a:ext uri="{FF2B5EF4-FFF2-40B4-BE49-F238E27FC236}">
                <a16:creationId xmlns:a16="http://schemas.microsoft.com/office/drawing/2014/main" id="{FB42B31A-CA3F-49CD-B248-5E4ADDC1BB71}"/>
              </a:ext>
            </a:extLst>
          </p:cNvPr>
          <p:cNvSpPr>
            <a:spLocks noGrp="1"/>
          </p:cNvSpPr>
          <p:nvPr>
            <p:ph type="body" idx="1"/>
          </p:nvPr>
        </p:nvSpPr>
        <p:spPr>
          <a:xfrm>
            <a:off x="6096000" y="3416643"/>
            <a:ext cx="5933872" cy="365125"/>
          </a:xfrm>
        </p:spPr>
        <p:txBody>
          <a:bodyPr>
            <a:normAutofit lnSpcReduction="10000"/>
          </a:bodyPr>
          <a:lstStyle/>
          <a:p>
            <a:pPr algn="l"/>
            <a:r>
              <a:rPr lang="en-US" sz="1800" dirty="0">
                <a:solidFill>
                  <a:schemeClr val="tx1">
                    <a:lumMod val="50000"/>
                    <a:lumOff val="50000"/>
                  </a:schemeClr>
                </a:solidFill>
              </a:rPr>
              <a:t>Let’s dive in!</a:t>
            </a:r>
          </a:p>
        </p:txBody>
      </p:sp>
      <p:sp>
        <p:nvSpPr>
          <p:cNvPr id="11" name="Title 2">
            <a:extLst>
              <a:ext uri="{FF2B5EF4-FFF2-40B4-BE49-F238E27FC236}">
                <a16:creationId xmlns:a16="http://schemas.microsoft.com/office/drawing/2014/main" id="{C35DA4FD-E1DE-4AC7-8954-B3CE14AAEFE8}"/>
              </a:ext>
            </a:extLst>
          </p:cNvPr>
          <p:cNvSpPr>
            <a:spLocks noGrp="1"/>
          </p:cNvSpPr>
          <p:nvPr>
            <p:ph type="title"/>
          </p:nvPr>
        </p:nvSpPr>
        <p:spPr>
          <a:xfrm>
            <a:off x="6059345" y="2244153"/>
            <a:ext cx="5933872" cy="1197204"/>
          </a:xfrm>
        </p:spPr>
        <p:txBody>
          <a:bodyPr>
            <a:normAutofit/>
          </a:bodyPr>
          <a:lstStyle/>
          <a:p>
            <a:r>
              <a:rPr lang="en-US" sz="4800" dirty="0"/>
              <a:t>The algorithm</a:t>
            </a:r>
          </a:p>
        </p:txBody>
      </p:sp>
    </p:spTree>
    <p:extLst>
      <p:ext uri="{BB962C8B-B14F-4D97-AF65-F5344CB8AC3E}">
        <p14:creationId xmlns:p14="http://schemas.microsoft.com/office/powerpoint/2010/main" val="914700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2685</Words>
  <Application>Microsoft Office PowerPoint</Application>
  <PresentationFormat>Widescreen</PresentationFormat>
  <Paragraphs>193</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Cambria</vt:lpstr>
      <vt:lpstr>DK Crayon Crumble</vt:lpstr>
      <vt:lpstr>Gill Sans</vt:lpstr>
      <vt:lpstr>Nunito</vt:lpstr>
      <vt:lpstr>Times New Roman</vt:lpstr>
      <vt:lpstr>Office Theme</vt:lpstr>
      <vt:lpstr>Type with a swipe: A gesture keyboard</vt:lpstr>
      <vt:lpstr>INTRODUCTION</vt:lpstr>
      <vt:lpstr>Swipe typing</vt:lpstr>
      <vt:lpstr>Abstract</vt:lpstr>
      <vt:lpstr>Problem Description</vt:lpstr>
      <vt:lpstr>THE approach</vt:lpstr>
      <vt:lpstr>SHArk2 algorithm</vt:lpstr>
      <vt:lpstr>System Requirements</vt:lpstr>
      <vt:lpstr>The algorithm</vt:lpstr>
      <vt:lpstr>Template pruning</vt:lpstr>
      <vt:lpstr>Location recognition</vt:lpstr>
      <vt:lpstr>Existing methods</vt:lpstr>
      <vt:lpstr>PowerPoint Presentation</vt:lpstr>
      <vt:lpstr>PowerPoint Presentation</vt:lpstr>
      <vt:lpstr>Proposed work</vt:lpstr>
      <vt:lpstr>PowerPoint Presentation</vt:lpstr>
      <vt:lpstr>tools used</vt:lpstr>
      <vt:lpstr>PowerPoint Presentation</vt:lpstr>
      <vt:lpstr>PowerPoint Presentation</vt:lpstr>
      <vt:lpstr>PowerPoint Presentation</vt:lpstr>
      <vt:lpstr>Code execution</vt:lpstr>
      <vt:lpstr>Final implementation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2019-10-16T04:42:27Z</dcterms:created>
  <dcterms:modified xsi:type="dcterms:W3CDTF">2020-10-20T19:53:15Z</dcterms:modified>
</cp:coreProperties>
</file>